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0" r:id="rId1"/>
  </p:sldMasterIdLst>
  <p:notesMasterIdLst>
    <p:notesMasterId r:id="rId30"/>
  </p:notesMasterIdLst>
  <p:sldIdLst>
    <p:sldId id="256" r:id="rId2"/>
    <p:sldId id="284" r:id="rId3"/>
    <p:sldId id="285" r:id="rId4"/>
    <p:sldId id="338" r:id="rId5"/>
    <p:sldId id="286" r:id="rId6"/>
    <p:sldId id="288" r:id="rId7"/>
    <p:sldId id="289" r:id="rId8"/>
    <p:sldId id="292" r:id="rId9"/>
    <p:sldId id="293" r:id="rId10"/>
    <p:sldId id="339" r:id="rId11"/>
    <p:sldId id="332" r:id="rId12"/>
    <p:sldId id="333" r:id="rId13"/>
    <p:sldId id="334" r:id="rId14"/>
    <p:sldId id="335" r:id="rId15"/>
    <p:sldId id="336" r:id="rId16"/>
    <p:sldId id="337" r:id="rId17"/>
    <p:sldId id="318" r:id="rId18"/>
    <p:sldId id="320" r:id="rId19"/>
    <p:sldId id="321" r:id="rId20"/>
    <p:sldId id="322" r:id="rId21"/>
    <p:sldId id="323" r:id="rId22"/>
    <p:sldId id="324" r:id="rId23"/>
    <p:sldId id="325" r:id="rId24"/>
    <p:sldId id="326" r:id="rId25"/>
    <p:sldId id="327" r:id="rId26"/>
    <p:sldId id="328" r:id="rId27"/>
    <p:sldId id="329" r:id="rId28"/>
    <p:sldId id="331" r:id="rId29"/>
  </p:sldIdLst>
  <p:sldSz cx="9144000" cy="6858000" type="screen4x3"/>
  <p:notesSz cx="6946900" cy="9283700"/>
  <p:embeddedFontLst>
    <p:embeddedFont>
      <p:font typeface="MS Mincho" panose="020B0400000000000000" pitchFamily="49" charset="-128"/>
      <p:regular r:id="rId31"/>
    </p:embeddedFont>
    <p:embeddedFont>
      <p:font typeface="Calibri" panose="020F0502020204030204" pitchFamily="34" charset="0"/>
      <p:regular r:id="rId32"/>
      <p:bold r:id="rId33"/>
      <p:italic r:id="rId34"/>
      <p:boldItalic r:id="rId35"/>
    </p:embeddedFont>
    <p:embeddedFont>
      <p:font typeface="Tahoma" panose="020B0604030504040204" pitchFamily="34" charset="0"/>
      <p:regular r:id="rId36"/>
      <p:bold r:id="rId37"/>
    </p:embeddedFont>
    <p:embeddedFont>
      <p:font typeface="Century Gothic" panose="020B0502020202020204" pitchFamily="34" charset="0"/>
      <p:regular r:id="rId38"/>
      <p:bold r:id="rId39"/>
      <p:italic r:id="rId40"/>
      <p:boldItalic r:id="rId41"/>
    </p:embeddedFont>
    <p:embeddedFont>
      <p:font typeface="Tw Cen MT" panose="020B0602020104020603" pitchFamily="34" charset="0"/>
      <p:regular r:id="rId42"/>
      <p:bold r:id="rId43"/>
      <p:italic r:id="rId44"/>
      <p:boldItalic r:id="rId45"/>
    </p:embeddedFont>
    <p:embeddedFont>
      <p:font typeface="Cambria" panose="02040503050406030204" pitchFamily="18" charset="0"/>
      <p:regular r:id="rId46"/>
      <p:bold r:id="rId47"/>
      <p:italic r:id="rId48"/>
      <p:boldItalic r:id="rId49"/>
    </p:embeddedFont>
    <p:embeddedFont>
      <p:font typeface="Book Antiqua" panose="02040602050305030304" pitchFamily="18" charset="0"/>
      <p:regular r:id="rId50"/>
      <p:bold r:id="rId51"/>
      <p:italic r:id="rId52"/>
      <p:boldItalic r:id="rId53"/>
    </p:embeddedFont>
  </p:embeddedFontLst>
  <p:defaultTextStyle>
    <a:defPPr>
      <a:defRPr lang="en-SG"/>
    </a:defPPr>
    <a:lvl1pPr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303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81CFD5"/>
    <a:srgbClr val="969696"/>
    <a:srgbClr val="C0C0C0"/>
    <a:srgbClr val="ACA3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74" d="100"/>
          <a:sy n="74" d="100"/>
        </p:scale>
        <p:origin x="840" y="48"/>
      </p:cViewPr>
      <p:guideLst>
        <p:guide orient="horz" pos="3039"/>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font" Target="fonts/font20.fntdata"/><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1.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3" Type="http://schemas.openxmlformats.org/officeDocument/2006/relationships/font" Target="fonts/font23.fntdata"/><Relationship Id="rId58"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font" Target="fonts/font19.fntdata"/><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font" Target="fonts/font2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21.fntdata"/><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5D20D8-0CED-4938-AE87-52BDDE9537DB}"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en-US"/>
        </a:p>
      </dgm:t>
    </dgm:pt>
    <dgm:pt modelId="{A9DB24AF-D85B-40D3-9910-5C70E2A83640}">
      <dgm:prSet phldrT="[Text]" custT="1"/>
      <dgm:spPr/>
      <dgm:t>
        <a:bodyPr/>
        <a:lstStyle/>
        <a:p>
          <a:r>
            <a:rPr lang="en-US" sz="1050" b="1" dirty="0"/>
            <a:t>TARGET</a:t>
          </a:r>
        </a:p>
        <a:p>
          <a:r>
            <a:rPr lang="en-US" sz="1050" b="1" dirty="0"/>
            <a:t>Accounts</a:t>
          </a:r>
        </a:p>
      </dgm:t>
    </dgm:pt>
    <dgm:pt modelId="{35EEC4A4-E622-4F1E-82EB-A46318867041}" type="parTrans" cxnId="{93FFC880-32AE-41EC-9221-E6DC8929B6CD}">
      <dgm:prSet/>
      <dgm:spPr/>
      <dgm:t>
        <a:bodyPr/>
        <a:lstStyle/>
        <a:p>
          <a:endParaRPr lang="en-US"/>
        </a:p>
      </dgm:t>
    </dgm:pt>
    <dgm:pt modelId="{557F85FD-A415-4A0B-A229-B99FFFDE4382}" type="sibTrans" cxnId="{93FFC880-32AE-41EC-9221-E6DC8929B6CD}">
      <dgm:prSet/>
      <dgm:spPr/>
      <dgm:t>
        <a:bodyPr/>
        <a:lstStyle/>
        <a:p>
          <a:endParaRPr lang="en-US"/>
        </a:p>
      </dgm:t>
    </dgm:pt>
    <dgm:pt modelId="{5CB774BC-90F5-4DF3-82DE-2BD30BC90660}">
      <dgm:prSet phldrT="[Text]"/>
      <dgm:spPr/>
      <dgm:t>
        <a:bodyPr anchor="t"/>
        <a:lstStyle/>
        <a:p>
          <a:r>
            <a:rPr lang="en-US" sz="1500" b="1" dirty="0"/>
            <a:t>Account Target</a:t>
          </a:r>
          <a:r>
            <a:rPr lang="en-US" sz="1500" dirty="0"/>
            <a:t>:</a:t>
          </a:r>
        </a:p>
      </dgm:t>
    </dgm:pt>
    <dgm:pt modelId="{401C0326-640D-4FA3-B5DC-2CB617A0195F}" type="parTrans" cxnId="{8064A2F9-62E9-406B-93EF-2CCC1D6BC57F}">
      <dgm:prSet/>
      <dgm:spPr/>
      <dgm:t>
        <a:bodyPr/>
        <a:lstStyle/>
        <a:p>
          <a:endParaRPr lang="en-US"/>
        </a:p>
      </dgm:t>
    </dgm:pt>
    <dgm:pt modelId="{75EB66F5-EC01-434E-818F-A4EEBB30F54C}" type="sibTrans" cxnId="{8064A2F9-62E9-406B-93EF-2CCC1D6BC57F}">
      <dgm:prSet/>
      <dgm:spPr/>
      <dgm:t>
        <a:bodyPr/>
        <a:lstStyle/>
        <a:p>
          <a:endParaRPr lang="en-US"/>
        </a:p>
      </dgm:t>
    </dgm:pt>
    <dgm:pt modelId="{E0E4B8F9-6623-4CD6-A7BA-5D5734DCA30D}">
      <dgm:prSet phldrT="[Text]" custT="1"/>
      <dgm:spPr/>
      <dgm:t>
        <a:bodyPr anchor="t"/>
        <a:lstStyle/>
        <a:p>
          <a:r>
            <a:rPr lang="en-US" sz="1400" dirty="0"/>
            <a:t>Country/Industry/Employee Size</a:t>
          </a:r>
        </a:p>
      </dgm:t>
    </dgm:pt>
    <dgm:pt modelId="{113EA898-6BB8-4636-9ABB-3A20843D61F8}" type="parTrans" cxnId="{F9FF9FD9-F3A6-4708-81D7-5FCB030FEB99}">
      <dgm:prSet/>
      <dgm:spPr/>
      <dgm:t>
        <a:bodyPr/>
        <a:lstStyle/>
        <a:p>
          <a:endParaRPr lang="en-US"/>
        </a:p>
      </dgm:t>
    </dgm:pt>
    <dgm:pt modelId="{E6182AA2-4098-423E-8E25-6ADE044BDD37}" type="sibTrans" cxnId="{F9FF9FD9-F3A6-4708-81D7-5FCB030FEB99}">
      <dgm:prSet/>
      <dgm:spPr/>
      <dgm:t>
        <a:bodyPr/>
        <a:lstStyle/>
        <a:p>
          <a:endParaRPr lang="en-US"/>
        </a:p>
      </dgm:t>
    </dgm:pt>
    <dgm:pt modelId="{B68FFB2B-F725-4CBF-BF22-451F8872E354}">
      <dgm:prSet phldrT="[Text]" custT="1"/>
      <dgm:spPr/>
      <dgm:t>
        <a:bodyPr/>
        <a:lstStyle/>
        <a:p>
          <a:endParaRPr lang="en-US" sz="1050" b="1" dirty="0"/>
        </a:p>
        <a:p>
          <a:r>
            <a:rPr lang="en-US" sz="1050" b="1" dirty="0"/>
            <a:t>TARGET</a:t>
          </a:r>
        </a:p>
        <a:p>
          <a:r>
            <a:rPr lang="en-US" sz="1050" b="1" dirty="0"/>
            <a:t>Contacts</a:t>
          </a:r>
        </a:p>
      </dgm:t>
    </dgm:pt>
    <dgm:pt modelId="{A7EEE6C3-DEB4-4D73-A30F-BC5A2BDAB3A4}" type="parTrans" cxnId="{10725A59-0560-4D05-B56A-EC1BC9BD7F1C}">
      <dgm:prSet/>
      <dgm:spPr/>
      <dgm:t>
        <a:bodyPr/>
        <a:lstStyle/>
        <a:p>
          <a:endParaRPr lang="en-US"/>
        </a:p>
      </dgm:t>
    </dgm:pt>
    <dgm:pt modelId="{C6B33E72-24A7-4B2C-9AD1-3D30B6C0ACDC}" type="sibTrans" cxnId="{10725A59-0560-4D05-B56A-EC1BC9BD7F1C}">
      <dgm:prSet/>
      <dgm:spPr/>
      <dgm:t>
        <a:bodyPr/>
        <a:lstStyle/>
        <a:p>
          <a:endParaRPr lang="en-US"/>
        </a:p>
      </dgm:t>
    </dgm:pt>
    <dgm:pt modelId="{85052453-E96E-4524-9223-B764CB5724C6}">
      <dgm:prSet phldrT="[Text]" custT="1"/>
      <dgm:spPr/>
      <dgm:t>
        <a:bodyPr anchor="t"/>
        <a:lstStyle/>
        <a:p>
          <a:r>
            <a:rPr lang="en-US" sz="1600" b="1" dirty="0"/>
            <a:t>Contact Target</a:t>
          </a:r>
          <a:r>
            <a:rPr lang="en-US" sz="1600" dirty="0"/>
            <a:t>:</a:t>
          </a:r>
        </a:p>
      </dgm:t>
    </dgm:pt>
    <dgm:pt modelId="{3AD1EBA3-B071-4FC7-AE0D-30021C4FFA0B}" type="parTrans" cxnId="{E67D95CA-8C8D-4563-AC5C-EBFB63E0DFEB}">
      <dgm:prSet/>
      <dgm:spPr/>
      <dgm:t>
        <a:bodyPr/>
        <a:lstStyle/>
        <a:p>
          <a:endParaRPr lang="en-US"/>
        </a:p>
      </dgm:t>
    </dgm:pt>
    <dgm:pt modelId="{1E382FD1-CBD9-4F90-9820-CD277B7FA61D}" type="sibTrans" cxnId="{E67D95CA-8C8D-4563-AC5C-EBFB63E0DFEB}">
      <dgm:prSet/>
      <dgm:spPr/>
      <dgm:t>
        <a:bodyPr/>
        <a:lstStyle/>
        <a:p>
          <a:endParaRPr lang="en-US"/>
        </a:p>
      </dgm:t>
    </dgm:pt>
    <dgm:pt modelId="{DB6698CA-C162-47C5-9F24-58941DF21B7F}">
      <dgm:prSet phldrT="[Text]" custT="1"/>
      <dgm:spPr/>
      <dgm:t>
        <a:bodyPr/>
        <a:lstStyle/>
        <a:p>
          <a:r>
            <a:rPr lang="en-US" sz="1050" b="1" dirty="0"/>
            <a:t>EXISTING </a:t>
          </a:r>
        </a:p>
      </dgm:t>
    </dgm:pt>
    <dgm:pt modelId="{616602B1-7D4B-44D7-AFCE-04E4209194D4}" type="parTrans" cxnId="{48CEB864-B09C-4597-939D-534B57790F35}">
      <dgm:prSet/>
      <dgm:spPr/>
      <dgm:t>
        <a:bodyPr/>
        <a:lstStyle/>
        <a:p>
          <a:endParaRPr lang="en-US"/>
        </a:p>
      </dgm:t>
    </dgm:pt>
    <dgm:pt modelId="{F490CD0D-790E-4713-B638-BA5F3E020E7A}" type="sibTrans" cxnId="{48CEB864-B09C-4597-939D-534B57790F35}">
      <dgm:prSet/>
      <dgm:spPr/>
      <dgm:t>
        <a:bodyPr/>
        <a:lstStyle/>
        <a:p>
          <a:endParaRPr lang="en-US"/>
        </a:p>
      </dgm:t>
    </dgm:pt>
    <dgm:pt modelId="{C7D81B81-0B26-4F82-B653-F87CDC812208}">
      <dgm:prSet phldrT="[Text]" custT="1"/>
      <dgm:spPr/>
      <dgm:t>
        <a:bodyPr anchor="t"/>
        <a:lstStyle/>
        <a:p>
          <a:r>
            <a:rPr lang="en-US" sz="1600" b="1" dirty="0"/>
            <a:t>Existing Prospects &amp; Customers</a:t>
          </a:r>
          <a:r>
            <a:rPr lang="en-US" sz="1600" dirty="0"/>
            <a:t>:</a:t>
          </a:r>
        </a:p>
      </dgm:t>
    </dgm:pt>
    <dgm:pt modelId="{B76A0F60-3A2F-459F-BFD2-8480DAF85C38}" type="parTrans" cxnId="{3A7300FE-F2BF-4B32-8B89-BEF484C44651}">
      <dgm:prSet/>
      <dgm:spPr/>
      <dgm:t>
        <a:bodyPr/>
        <a:lstStyle/>
        <a:p>
          <a:endParaRPr lang="en-US"/>
        </a:p>
      </dgm:t>
    </dgm:pt>
    <dgm:pt modelId="{7BE67351-1B2C-40AF-B5C1-5E403B7D019A}" type="sibTrans" cxnId="{3A7300FE-F2BF-4B32-8B89-BEF484C44651}">
      <dgm:prSet/>
      <dgm:spPr/>
      <dgm:t>
        <a:bodyPr/>
        <a:lstStyle/>
        <a:p>
          <a:endParaRPr lang="en-US"/>
        </a:p>
      </dgm:t>
    </dgm:pt>
    <dgm:pt modelId="{9086A628-4F09-48F9-844C-1BA32CCFFA46}">
      <dgm:prSet custT="1"/>
      <dgm:spPr/>
      <dgm:t>
        <a:bodyPr/>
        <a:lstStyle/>
        <a:p>
          <a:r>
            <a:rPr lang="en-US" sz="1050" b="1" dirty="0">
              <a:effectLst/>
            </a:rPr>
            <a:t>AVAILABLE </a:t>
          </a:r>
        </a:p>
      </dgm:t>
    </dgm:pt>
    <dgm:pt modelId="{AD2B4501-AF0E-4E19-B1A6-3F72DF0A8479}" type="parTrans" cxnId="{8FB5FFA2-2CA1-48EF-B305-1B8994F9CC9D}">
      <dgm:prSet/>
      <dgm:spPr/>
      <dgm:t>
        <a:bodyPr/>
        <a:lstStyle/>
        <a:p>
          <a:endParaRPr lang="en-US"/>
        </a:p>
      </dgm:t>
    </dgm:pt>
    <dgm:pt modelId="{7C4FEE1B-3CB1-4B33-A3CB-9E59934FB12D}" type="sibTrans" cxnId="{8FB5FFA2-2CA1-48EF-B305-1B8994F9CC9D}">
      <dgm:prSet/>
      <dgm:spPr/>
      <dgm:t>
        <a:bodyPr/>
        <a:lstStyle/>
        <a:p>
          <a:endParaRPr lang="en-US"/>
        </a:p>
      </dgm:t>
    </dgm:pt>
    <dgm:pt modelId="{A05C4EA0-2FF7-49B1-970A-CC68C0F1626D}">
      <dgm:prSet phldrT="[Text]" custT="1"/>
      <dgm:spPr/>
      <dgm:t>
        <a:bodyPr anchor="t"/>
        <a:lstStyle/>
        <a:p>
          <a:r>
            <a:rPr lang="en-US" sz="1400" dirty="0"/>
            <a:t>Hardware and Software Footprint</a:t>
          </a:r>
        </a:p>
      </dgm:t>
    </dgm:pt>
    <dgm:pt modelId="{4994B61C-AED2-4216-AFDB-ABD9B3378DB6}" type="parTrans" cxnId="{6701C489-1206-4E39-B5DB-4C47670E5EE1}">
      <dgm:prSet/>
      <dgm:spPr/>
      <dgm:t>
        <a:bodyPr/>
        <a:lstStyle/>
        <a:p>
          <a:endParaRPr lang="en-US"/>
        </a:p>
      </dgm:t>
    </dgm:pt>
    <dgm:pt modelId="{7F77F47A-35F9-45CE-9738-0FA0EC3BF71F}" type="sibTrans" cxnId="{6701C489-1206-4E39-B5DB-4C47670E5EE1}">
      <dgm:prSet/>
      <dgm:spPr/>
      <dgm:t>
        <a:bodyPr/>
        <a:lstStyle/>
        <a:p>
          <a:endParaRPr lang="en-US"/>
        </a:p>
      </dgm:t>
    </dgm:pt>
    <dgm:pt modelId="{C6A5B985-C15B-4E9B-A462-7154729B3855}">
      <dgm:prSet custT="1"/>
      <dgm:spPr/>
      <dgm:t>
        <a:bodyPr anchor="t"/>
        <a:lstStyle/>
        <a:p>
          <a:r>
            <a:rPr lang="en-US" sz="1400" dirty="0"/>
            <a:t>Contact Persona </a:t>
          </a:r>
        </a:p>
      </dgm:t>
    </dgm:pt>
    <dgm:pt modelId="{87A11F42-5E43-4328-B8BA-06EB282435D0}" type="parTrans" cxnId="{609374E6-621A-4B1C-A2F1-E21194CE3F09}">
      <dgm:prSet/>
      <dgm:spPr/>
      <dgm:t>
        <a:bodyPr/>
        <a:lstStyle/>
        <a:p>
          <a:endParaRPr lang="en-US"/>
        </a:p>
      </dgm:t>
    </dgm:pt>
    <dgm:pt modelId="{B94BB593-C6BD-458D-8099-6C57CACD2721}" type="sibTrans" cxnId="{609374E6-621A-4B1C-A2F1-E21194CE3F09}">
      <dgm:prSet/>
      <dgm:spPr/>
      <dgm:t>
        <a:bodyPr/>
        <a:lstStyle/>
        <a:p>
          <a:endParaRPr lang="en-US"/>
        </a:p>
      </dgm:t>
    </dgm:pt>
    <dgm:pt modelId="{901729C0-CDBC-4F67-B857-949543A6E49F}">
      <dgm:prSet custT="1"/>
      <dgm:spPr/>
      <dgm:t>
        <a:bodyPr anchor="t"/>
        <a:lstStyle/>
        <a:p>
          <a:r>
            <a:rPr lang="en-US" sz="1300" dirty="0"/>
            <a:t>Decision Makers/Influencers </a:t>
          </a:r>
        </a:p>
      </dgm:t>
    </dgm:pt>
    <dgm:pt modelId="{3FCD4382-0D66-4CF2-BF48-30A563AB55C0}" type="parTrans" cxnId="{395E1AF6-A8BF-4CE0-AFF2-683B2172E7E5}">
      <dgm:prSet/>
      <dgm:spPr/>
      <dgm:t>
        <a:bodyPr/>
        <a:lstStyle/>
        <a:p>
          <a:endParaRPr lang="en-US"/>
        </a:p>
      </dgm:t>
    </dgm:pt>
    <dgm:pt modelId="{65C78D65-317E-4E98-B255-75C9AADB2933}" type="sibTrans" cxnId="{395E1AF6-A8BF-4CE0-AFF2-683B2172E7E5}">
      <dgm:prSet/>
      <dgm:spPr/>
      <dgm:t>
        <a:bodyPr/>
        <a:lstStyle/>
        <a:p>
          <a:endParaRPr lang="en-US"/>
        </a:p>
      </dgm:t>
    </dgm:pt>
    <dgm:pt modelId="{80A406E2-0181-438C-807E-C7A3FD410546}">
      <dgm:prSet custT="1"/>
      <dgm:spPr/>
      <dgm:t>
        <a:bodyPr/>
        <a:lstStyle/>
        <a:p>
          <a:r>
            <a:rPr lang="en-US" sz="1600" b="1" dirty="0"/>
            <a:t>Extract Available Base</a:t>
          </a:r>
          <a:r>
            <a:rPr lang="en-US" sz="1300" dirty="0"/>
            <a:t>:</a:t>
          </a:r>
        </a:p>
      </dgm:t>
    </dgm:pt>
    <dgm:pt modelId="{5AB4A5CD-BC65-4426-B608-32430FC23A63}" type="parTrans" cxnId="{07CD0132-C6AE-4FF3-8D21-DA302C3ADDEB}">
      <dgm:prSet/>
      <dgm:spPr/>
      <dgm:t>
        <a:bodyPr/>
        <a:lstStyle/>
        <a:p>
          <a:endParaRPr lang="en-US"/>
        </a:p>
      </dgm:t>
    </dgm:pt>
    <dgm:pt modelId="{4C821A2F-0976-471F-A22F-6B410D37E96B}" type="sibTrans" cxnId="{07CD0132-C6AE-4FF3-8D21-DA302C3ADDEB}">
      <dgm:prSet/>
      <dgm:spPr/>
      <dgm:t>
        <a:bodyPr/>
        <a:lstStyle/>
        <a:p>
          <a:endParaRPr lang="en-US"/>
        </a:p>
      </dgm:t>
    </dgm:pt>
    <dgm:pt modelId="{4873BEF6-FC4D-4D5E-8544-B19D35FF6FB0}">
      <dgm:prSet custT="1"/>
      <dgm:spPr/>
      <dgm:t>
        <a:bodyPr/>
        <a:lstStyle/>
        <a:p>
          <a:r>
            <a:rPr lang="en-US" sz="1100" b="1" dirty="0"/>
            <a:t>BUILD</a:t>
          </a:r>
        </a:p>
      </dgm:t>
    </dgm:pt>
    <dgm:pt modelId="{0E8BECBC-D856-4C78-B135-3238730D1580}" type="parTrans" cxnId="{77FB2390-297A-426E-BAD8-B8745EE1B436}">
      <dgm:prSet/>
      <dgm:spPr/>
      <dgm:t>
        <a:bodyPr/>
        <a:lstStyle/>
        <a:p>
          <a:endParaRPr lang="en-US"/>
        </a:p>
      </dgm:t>
    </dgm:pt>
    <dgm:pt modelId="{40C755AB-CE76-4778-A320-C2E611E92C54}" type="sibTrans" cxnId="{77FB2390-297A-426E-BAD8-B8745EE1B436}">
      <dgm:prSet/>
      <dgm:spPr/>
      <dgm:t>
        <a:bodyPr/>
        <a:lstStyle/>
        <a:p>
          <a:endParaRPr lang="en-US"/>
        </a:p>
      </dgm:t>
    </dgm:pt>
    <dgm:pt modelId="{1B73255C-370E-43AE-B2C6-38A7E1EB8C69}">
      <dgm:prSet/>
      <dgm:spPr/>
      <dgm:t>
        <a:bodyPr/>
        <a:lstStyle/>
        <a:p>
          <a:r>
            <a:rPr lang="en-US" sz="1300" dirty="0"/>
            <a:t>Extract Available Records From CNCData file</a:t>
          </a:r>
        </a:p>
      </dgm:t>
    </dgm:pt>
    <dgm:pt modelId="{7DE3B324-E740-4631-8F34-F36DA4955BEE}" type="parTrans" cxnId="{2E443D3F-7502-4588-A752-7C44D6C5F7D2}">
      <dgm:prSet/>
      <dgm:spPr/>
      <dgm:t>
        <a:bodyPr/>
        <a:lstStyle/>
        <a:p>
          <a:endParaRPr lang="en-US"/>
        </a:p>
      </dgm:t>
    </dgm:pt>
    <dgm:pt modelId="{5682950E-39A5-4175-A59F-203E0D2EE893}" type="sibTrans" cxnId="{2E443D3F-7502-4588-A752-7C44D6C5F7D2}">
      <dgm:prSet/>
      <dgm:spPr/>
      <dgm:t>
        <a:bodyPr/>
        <a:lstStyle/>
        <a:p>
          <a:endParaRPr lang="en-US"/>
        </a:p>
      </dgm:t>
    </dgm:pt>
    <dgm:pt modelId="{B4C7DA51-09BE-4117-8B9C-888CA44305E6}">
      <dgm:prSet custT="1"/>
      <dgm:spPr/>
      <dgm:t>
        <a:bodyPr/>
        <a:lstStyle/>
        <a:p>
          <a:r>
            <a:rPr lang="en-US" sz="1600" b="1" dirty="0"/>
            <a:t>Contact Target</a:t>
          </a:r>
          <a:r>
            <a:rPr lang="en-US" sz="1300" dirty="0"/>
            <a:t>:</a:t>
          </a:r>
        </a:p>
      </dgm:t>
    </dgm:pt>
    <dgm:pt modelId="{DD1A5AEE-2839-4397-BF8A-505A0B9ED726}" type="parTrans" cxnId="{015518D5-FB0F-4571-9B96-268D9A167082}">
      <dgm:prSet/>
      <dgm:spPr/>
      <dgm:t>
        <a:bodyPr/>
        <a:lstStyle/>
        <a:p>
          <a:endParaRPr lang="en-US"/>
        </a:p>
      </dgm:t>
    </dgm:pt>
    <dgm:pt modelId="{E7303757-4EFC-4763-B018-6CEADE90C9C3}" type="sibTrans" cxnId="{015518D5-FB0F-4571-9B96-268D9A167082}">
      <dgm:prSet/>
      <dgm:spPr/>
      <dgm:t>
        <a:bodyPr/>
        <a:lstStyle/>
        <a:p>
          <a:endParaRPr lang="en-US"/>
        </a:p>
      </dgm:t>
    </dgm:pt>
    <dgm:pt modelId="{D47AE0C7-B773-423B-8576-433675E94218}">
      <dgm:prSet/>
      <dgm:spPr/>
      <dgm:t>
        <a:bodyPr/>
        <a:lstStyle/>
        <a:p>
          <a:r>
            <a:rPr lang="en-US" sz="1300" dirty="0"/>
            <a:t>Build New Accounts and Contacts  </a:t>
          </a:r>
        </a:p>
      </dgm:t>
    </dgm:pt>
    <dgm:pt modelId="{EFDDA7DC-3DE0-485D-A419-C4B48D538193}" type="parTrans" cxnId="{E48C8178-05A9-47D7-982B-430AF3B1C8CE}">
      <dgm:prSet/>
      <dgm:spPr/>
      <dgm:t>
        <a:bodyPr/>
        <a:lstStyle/>
        <a:p>
          <a:endParaRPr lang="en-US"/>
        </a:p>
      </dgm:t>
    </dgm:pt>
    <dgm:pt modelId="{B7617B70-F011-43B8-B222-F3BF7BABC90E}" type="sibTrans" cxnId="{E48C8178-05A9-47D7-982B-430AF3B1C8CE}">
      <dgm:prSet/>
      <dgm:spPr/>
      <dgm:t>
        <a:bodyPr/>
        <a:lstStyle/>
        <a:p>
          <a:endParaRPr lang="en-US"/>
        </a:p>
      </dgm:t>
    </dgm:pt>
    <dgm:pt modelId="{15416C8B-D85B-4EEA-A62D-480C9AFB9CF4}">
      <dgm:prSet phldrT="[Text]" custT="1"/>
      <dgm:spPr/>
      <dgm:t>
        <a:bodyPr anchor="t"/>
        <a:lstStyle/>
        <a:p>
          <a:r>
            <a:rPr lang="en-US" sz="1400" dirty="0"/>
            <a:t>De-dup Against Existing Database</a:t>
          </a:r>
        </a:p>
      </dgm:t>
    </dgm:pt>
    <dgm:pt modelId="{3C6D7DFE-4BF0-4757-A017-2273580206F5}" type="parTrans" cxnId="{0D6F7B3A-1FD7-4492-97AC-03EBE18B9EFD}">
      <dgm:prSet/>
      <dgm:spPr/>
      <dgm:t>
        <a:bodyPr/>
        <a:lstStyle/>
        <a:p>
          <a:endParaRPr lang="en-US"/>
        </a:p>
      </dgm:t>
    </dgm:pt>
    <dgm:pt modelId="{211EF2C8-4DA3-4672-8370-374D1295B1C8}" type="sibTrans" cxnId="{0D6F7B3A-1FD7-4492-97AC-03EBE18B9EFD}">
      <dgm:prSet/>
      <dgm:spPr/>
      <dgm:t>
        <a:bodyPr/>
        <a:lstStyle/>
        <a:p>
          <a:endParaRPr lang="en-US"/>
        </a:p>
      </dgm:t>
    </dgm:pt>
    <dgm:pt modelId="{A7E01AB1-0192-461A-B901-1DAE1C2FA1A7}">
      <dgm:prSet custT="1"/>
      <dgm:spPr/>
      <dgm:t>
        <a:bodyPr anchor="t"/>
        <a:lstStyle/>
        <a:p>
          <a:r>
            <a:rPr lang="en-US" sz="1400" dirty="0"/>
            <a:t>Identify </a:t>
          </a:r>
          <a:r>
            <a:rPr lang="en-US" sz="1400" dirty="0" err="1"/>
            <a:t>Nett</a:t>
          </a:r>
          <a:r>
            <a:rPr lang="en-US" sz="1400" dirty="0"/>
            <a:t> New Accounts &amp; Contacts</a:t>
          </a:r>
        </a:p>
      </dgm:t>
    </dgm:pt>
    <dgm:pt modelId="{6CB9C6EF-FDD3-41E6-B81C-3DC0CEE1BB96}" type="parTrans" cxnId="{9807349F-546D-402F-A1A5-200C3B2B5747}">
      <dgm:prSet/>
      <dgm:spPr/>
      <dgm:t>
        <a:bodyPr/>
        <a:lstStyle/>
        <a:p>
          <a:endParaRPr lang="en-US"/>
        </a:p>
      </dgm:t>
    </dgm:pt>
    <dgm:pt modelId="{50256B68-58BF-43A9-82FB-23ADC0621765}" type="sibTrans" cxnId="{9807349F-546D-402F-A1A5-200C3B2B5747}">
      <dgm:prSet/>
      <dgm:spPr/>
      <dgm:t>
        <a:bodyPr/>
        <a:lstStyle/>
        <a:p>
          <a:endParaRPr lang="en-US"/>
        </a:p>
      </dgm:t>
    </dgm:pt>
    <dgm:pt modelId="{0DCA992F-237E-4DBC-9C60-2F4C534DF3D6}" type="pres">
      <dgm:prSet presAssocID="{265D20D8-0CED-4938-AE87-52BDDE9537DB}" presName="linearFlow" presStyleCnt="0">
        <dgm:presLayoutVars>
          <dgm:dir/>
          <dgm:animLvl val="lvl"/>
          <dgm:resizeHandles val="exact"/>
        </dgm:presLayoutVars>
      </dgm:prSet>
      <dgm:spPr/>
    </dgm:pt>
    <dgm:pt modelId="{B86A147C-BF75-449C-8FB5-BA623DB52584}" type="pres">
      <dgm:prSet presAssocID="{A9DB24AF-D85B-40D3-9910-5C70E2A83640}" presName="composite" presStyleCnt="0"/>
      <dgm:spPr/>
    </dgm:pt>
    <dgm:pt modelId="{5BEC08B2-8C9B-4038-AF82-89BB5EDB8A7A}" type="pres">
      <dgm:prSet presAssocID="{A9DB24AF-D85B-40D3-9910-5C70E2A83640}" presName="parentText" presStyleLbl="alignNode1" presStyleIdx="0" presStyleCnt="5">
        <dgm:presLayoutVars>
          <dgm:chMax val="1"/>
          <dgm:bulletEnabled val="1"/>
        </dgm:presLayoutVars>
      </dgm:prSet>
      <dgm:spPr/>
    </dgm:pt>
    <dgm:pt modelId="{DA65C2F5-5D3D-43BD-BD10-B8A30B3D0371}" type="pres">
      <dgm:prSet presAssocID="{A9DB24AF-D85B-40D3-9910-5C70E2A83640}" presName="descendantText" presStyleLbl="alignAcc1" presStyleIdx="0" presStyleCnt="5" custScaleX="99820" custScaleY="100000" custLinFactNeighborX="-241" custLinFactNeighborY="766">
        <dgm:presLayoutVars>
          <dgm:bulletEnabled val="1"/>
        </dgm:presLayoutVars>
      </dgm:prSet>
      <dgm:spPr/>
    </dgm:pt>
    <dgm:pt modelId="{EF4F074C-28D1-40CC-BC60-7B3F293F92EA}" type="pres">
      <dgm:prSet presAssocID="{557F85FD-A415-4A0B-A229-B99FFFDE4382}" presName="sp" presStyleCnt="0"/>
      <dgm:spPr/>
    </dgm:pt>
    <dgm:pt modelId="{EC630525-CF85-4655-AE93-80EBB0264BA1}" type="pres">
      <dgm:prSet presAssocID="{B68FFB2B-F725-4CBF-BF22-451F8872E354}" presName="composite" presStyleCnt="0"/>
      <dgm:spPr/>
    </dgm:pt>
    <dgm:pt modelId="{CF935A57-256E-4ED0-8BA3-AB29CB6B8CBC}" type="pres">
      <dgm:prSet presAssocID="{B68FFB2B-F725-4CBF-BF22-451F8872E354}" presName="parentText" presStyleLbl="alignNode1" presStyleIdx="1" presStyleCnt="5">
        <dgm:presLayoutVars>
          <dgm:chMax val="1"/>
          <dgm:bulletEnabled val="1"/>
        </dgm:presLayoutVars>
      </dgm:prSet>
      <dgm:spPr/>
    </dgm:pt>
    <dgm:pt modelId="{344D02F4-F80A-4871-A0EA-934B7F8C0AE7}" type="pres">
      <dgm:prSet presAssocID="{B68FFB2B-F725-4CBF-BF22-451F8872E354}" presName="descendantText" presStyleLbl="alignAcc1" presStyleIdx="1" presStyleCnt="5" custScaleX="100892" custLinFactNeighborX="89" custLinFactNeighborY="33">
        <dgm:presLayoutVars>
          <dgm:bulletEnabled val="1"/>
        </dgm:presLayoutVars>
      </dgm:prSet>
      <dgm:spPr/>
    </dgm:pt>
    <dgm:pt modelId="{4BEA459A-1FC5-42C0-B7F9-2C1FE4B8D2EA}" type="pres">
      <dgm:prSet presAssocID="{C6B33E72-24A7-4B2C-9AD1-3D30B6C0ACDC}" presName="sp" presStyleCnt="0"/>
      <dgm:spPr/>
    </dgm:pt>
    <dgm:pt modelId="{29249516-6A87-4D7A-9239-22DBF4E7A6B2}" type="pres">
      <dgm:prSet presAssocID="{DB6698CA-C162-47C5-9F24-58941DF21B7F}" presName="composite" presStyleCnt="0"/>
      <dgm:spPr/>
    </dgm:pt>
    <dgm:pt modelId="{A2C345CC-10C7-4BD9-81EF-57A54AF4E611}" type="pres">
      <dgm:prSet presAssocID="{DB6698CA-C162-47C5-9F24-58941DF21B7F}" presName="parentText" presStyleLbl="alignNode1" presStyleIdx="2" presStyleCnt="5">
        <dgm:presLayoutVars>
          <dgm:chMax val="1"/>
          <dgm:bulletEnabled val="1"/>
        </dgm:presLayoutVars>
      </dgm:prSet>
      <dgm:spPr/>
    </dgm:pt>
    <dgm:pt modelId="{255C9DCD-7B8E-4AED-A68C-20F937D575BA}" type="pres">
      <dgm:prSet presAssocID="{DB6698CA-C162-47C5-9F24-58941DF21B7F}" presName="descendantText" presStyleLbl="alignAcc1" presStyleIdx="2" presStyleCnt="5" custScaleX="100713" custLinFactNeighborX="89" custLinFactNeighborY="-4041">
        <dgm:presLayoutVars>
          <dgm:bulletEnabled val="1"/>
        </dgm:presLayoutVars>
      </dgm:prSet>
      <dgm:spPr/>
    </dgm:pt>
    <dgm:pt modelId="{25E149F0-4BC6-41FC-92CF-F70DFD749100}" type="pres">
      <dgm:prSet presAssocID="{F490CD0D-790E-4713-B638-BA5F3E020E7A}" presName="sp" presStyleCnt="0"/>
      <dgm:spPr/>
    </dgm:pt>
    <dgm:pt modelId="{A5E978A3-22D6-4D83-8DB1-DE97776C3CC8}" type="pres">
      <dgm:prSet presAssocID="{9086A628-4F09-48F9-844C-1BA32CCFFA46}" presName="composite" presStyleCnt="0"/>
      <dgm:spPr/>
    </dgm:pt>
    <dgm:pt modelId="{8923709D-ED5C-4C65-8650-28868102CCFF}" type="pres">
      <dgm:prSet presAssocID="{9086A628-4F09-48F9-844C-1BA32CCFFA46}" presName="parentText" presStyleLbl="alignNode1" presStyleIdx="3" presStyleCnt="5">
        <dgm:presLayoutVars>
          <dgm:chMax val="1"/>
          <dgm:bulletEnabled val="1"/>
        </dgm:presLayoutVars>
      </dgm:prSet>
      <dgm:spPr/>
    </dgm:pt>
    <dgm:pt modelId="{8000C44E-73AA-4F62-ABB2-FEE5012CE1ED}" type="pres">
      <dgm:prSet presAssocID="{9086A628-4F09-48F9-844C-1BA32CCFFA46}" presName="descendantText" presStyleLbl="alignAcc1" presStyleIdx="3" presStyleCnt="5" custScaleX="99601" custScaleY="99766" custLinFactNeighborX="-23" custLinFactNeighborY="-5644">
        <dgm:presLayoutVars>
          <dgm:bulletEnabled val="1"/>
        </dgm:presLayoutVars>
      </dgm:prSet>
      <dgm:spPr/>
    </dgm:pt>
    <dgm:pt modelId="{949BCA13-C61B-4B48-9039-B69EBDF6E056}" type="pres">
      <dgm:prSet presAssocID="{7C4FEE1B-3CB1-4B33-A3CB-9E59934FB12D}" presName="sp" presStyleCnt="0"/>
      <dgm:spPr/>
    </dgm:pt>
    <dgm:pt modelId="{43F37A8B-B85E-4C37-AED7-6F55B3CE319A}" type="pres">
      <dgm:prSet presAssocID="{4873BEF6-FC4D-4D5E-8544-B19D35FF6FB0}" presName="composite" presStyleCnt="0"/>
      <dgm:spPr/>
    </dgm:pt>
    <dgm:pt modelId="{9EA8176E-C6C9-40F2-8925-C737BBCA0BFB}" type="pres">
      <dgm:prSet presAssocID="{4873BEF6-FC4D-4D5E-8544-B19D35FF6FB0}" presName="parentText" presStyleLbl="alignNode1" presStyleIdx="4" presStyleCnt="5">
        <dgm:presLayoutVars>
          <dgm:chMax val="1"/>
          <dgm:bulletEnabled val="1"/>
        </dgm:presLayoutVars>
      </dgm:prSet>
      <dgm:spPr/>
    </dgm:pt>
    <dgm:pt modelId="{FA159A17-25ED-4B5F-AFA3-93F44EE1F20E}" type="pres">
      <dgm:prSet presAssocID="{4873BEF6-FC4D-4D5E-8544-B19D35FF6FB0}" presName="descendantText" presStyleLbl="alignAcc1" presStyleIdx="4" presStyleCnt="5" custLinFactNeighborX="268" custLinFactNeighborY="-7257">
        <dgm:presLayoutVars>
          <dgm:bulletEnabled val="1"/>
        </dgm:presLayoutVars>
      </dgm:prSet>
      <dgm:spPr/>
    </dgm:pt>
  </dgm:ptLst>
  <dgm:cxnLst>
    <dgm:cxn modelId="{72DC2122-EFEE-4F91-A7A9-D4B8CC8F80AD}" type="presOf" srcId="{C6A5B985-C15B-4E9B-A462-7154729B3855}" destId="{344D02F4-F80A-4871-A0EA-934B7F8C0AE7}" srcOrd="0" destOrd="1" presId="urn:microsoft.com/office/officeart/2005/8/layout/chevron2"/>
    <dgm:cxn modelId="{3E9A4B29-B549-4252-AD7D-3B2F80F15125}" type="presOf" srcId="{DB6698CA-C162-47C5-9F24-58941DF21B7F}" destId="{A2C345CC-10C7-4BD9-81EF-57A54AF4E611}" srcOrd="0" destOrd="0" presId="urn:microsoft.com/office/officeart/2005/8/layout/chevron2"/>
    <dgm:cxn modelId="{07CD0132-C6AE-4FF3-8D21-DA302C3ADDEB}" srcId="{9086A628-4F09-48F9-844C-1BA32CCFFA46}" destId="{80A406E2-0181-438C-807E-C7A3FD410546}" srcOrd="0" destOrd="0" parTransId="{5AB4A5CD-BC65-4426-B608-32430FC23A63}" sibTransId="{4C821A2F-0976-471F-A22F-6B410D37E96B}"/>
    <dgm:cxn modelId="{0D6F7B3A-1FD7-4492-97AC-03EBE18B9EFD}" srcId="{C7D81B81-0B26-4F82-B653-F87CDC812208}" destId="{15416C8B-D85B-4EEA-A62D-480C9AFB9CF4}" srcOrd="0" destOrd="0" parTransId="{3C6D7DFE-4BF0-4757-A017-2273580206F5}" sibTransId="{211EF2C8-4DA3-4672-8370-374D1295B1C8}"/>
    <dgm:cxn modelId="{182AA93C-98AE-42FB-BE29-45FB74E582D2}" type="presOf" srcId="{A7E01AB1-0192-461A-B901-1DAE1C2FA1A7}" destId="{255C9DCD-7B8E-4AED-A68C-20F937D575BA}" srcOrd="0" destOrd="2" presId="urn:microsoft.com/office/officeart/2005/8/layout/chevron2"/>
    <dgm:cxn modelId="{2E443D3F-7502-4588-A752-7C44D6C5F7D2}" srcId="{80A406E2-0181-438C-807E-C7A3FD410546}" destId="{1B73255C-370E-43AE-B2C6-38A7E1EB8C69}" srcOrd="0" destOrd="0" parTransId="{7DE3B324-E740-4631-8F34-F36DA4955BEE}" sibTransId="{5682950E-39A5-4175-A59F-203E0D2EE893}"/>
    <dgm:cxn modelId="{48CEB864-B09C-4597-939D-534B57790F35}" srcId="{265D20D8-0CED-4938-AE87-52BDDE9537DB}" destId="{DB6698CA-C162-47C5-9F24-58941DF21B7F}" srcOrd="2" destOrd="0" parTransId="{616602B1-7D4B-44D7-AFCE-04E4209194D4}" sibTransId="{F490CD0D-790E-4713-B638-BA5F3E020E7A}"/>
    <dgm:cxn modelId="{65504275-33FB-4DA5-B20B-4BF524F05CBE}" type="presOf" srcId="{1B73255C-370E-43AE-B2C6-38A7E1EB8C69}" destId="{8000C44E-73AA-4F62-ABB2-FEE5012CE1ED}" srcOrd="0" destOrd="1" presId="urn:microsoft.com/office/officeart/2005/8/layout/chevron2"/>
    <dgm:cxn modelId="{E48C8178-05A9-47D7-982B-430AF3B1C8CE}" srcId="{B4C7DA51-09BE-4117-8B9C-888CA44305E6}" destId="{D47AE0C7-B773-423B-8576-433675E94218}" srcOrd="0" destOrd="0" parTransId="{EFDDA7DC-3DE0-485D-A419-C4B48D538193}" sibTransId="{B7617B70-F011-43B8-B222-F3BF7BABC90E}"/>
    <dgm:cxn modelId="{10725A59-0560-4D05-B56A-EC1BC9BD7F1C}" srcId="{265D20D8-0CED-4938-AE87-52BDDE9537DB}" destId="{B68FFB2B-F725-4CBF-BF22-451F8872E354}" srcOrd="1" destOrd="0" parTransId="{A7EEE6C3-DEB4-4D73-A30F-BC5A2BDAB3A4}" sibTransId="{C6B33E72-24A7-4B2C-9AD1-3D30B6C0ACDC}"/>
    <dgm:cxn modelId="{93FFC880-32AE-41EC-9221-E6DC8929B6CD}" srcId="{265D20D8-0CED-4938-AE87-52BDDE9537DB}" destId="{A9DB24AF-D85B-40D3-9910-5C70E2A83640}" srcOrd="0" destOrd="0" parTransId="{35EEC4A4-E622-4F1E-82EB-A46318867041}" sibTransId="{557F85FD-A415-4A0B-A229-B99FFFDE4382}"/>
    <dgm:cxn modelId="{83C3AD85-6503-47FD-BB18-F52564B6C92C}" type="presOf" srcId="{265D20D8-0CED-4938-AE87-52BDDE9537DB}" destId="{0DCA992F-237E-4DBC-9C60-2F4C534DF3D6}" srcOrd="0" destOrd="0" presId="urn:microsoft.com/office/officeart/2005/8/layout/chevron2"/>
    <dgm:cxn modelId="{6701C489-1206-4E39-B5DB-4C47670E5EE1}" srcId="{5CB774BC-90F5-4DF3-82DE-2BD30BC90660}" destId="{A05C4EA0-2FF7-49B1-970A-CC68C0F1626D}" srcOrd="1" destOrd="0" parTransId="{4994B61C-AED2-4216-AFDB-ABD9B3378DB6}" sibTransId="{7F77F47A-35F9-45CE-9738-0FA0EC3BF71F}"/>
    <dgm:cxn modelId="{B85F038C-BDD7-4920-B2FA-90F95AF10723}" type="presOf" srcId="{901729C0-CDBC-4F67-B857-949543A6E49F}" destId="{344D02F4-F80A-4871-A0EA-934B7F8C0AE7}" srcOrd="0" destOrd="2" presId="urn:microsoft.com/office/officeart/2005/8/layout/chevron2"/>
    <dgm:cxn modelId="{77FB2390-297A-426E-BAD8-B8745EE1B436}" srcId="{265D20D8-0CED-4938-AE87-52BDDE9537DB}" destId="{4873BEF6-FC4D-4D5E-8544-B19D35FF6FB0}" srcOrd="4" destOrd="0" parTransId="{0E8BECBC-D856-4C78-B135-3238730D1580}" sibTransId="{40C755AB-CE76-4778-A320-C2E611E92C54}"/>
    <dgm:cxn modelId="{B2DD4191-1D76-4D9B-B5BE-BFF8289B9FF8}" type="presOf" srcId="{B68FFB2B-F725-4CBF-BF22-451F8872E354}" destId="{CF935A57-256E-4ED0-8BA3-AB29CB6B8CBC}" srcOrd="0" destOrd="0" presId="urn:microsoft.com/office/officeart/2005/8/layout/chevron2"/>
    <dgm:cxn modelId="{DED4DB99-FB70-4C8B-8311-E2F2CCFE8E1B}" type="presOf" srcId="{E0E4B8F9-6623-4CD6-A7BA-5D5734DCA30D}" destId="{DA65C2F5-5D3D-43BD-BD10-B8A30B3D0371}" srcOrd="0" destOrd="1" presId="urn:microsoft.com/office/officeart/2005/8/layout/chevron2"/>
    <dgm:cxn modelId="{9807349F-546D-402F-A1A5-200C3B2B5747}" srcId="{C7D81B81-0B26-4F82-B653-F87CDC812208}" destId="{A7E01AB1-0192-461A-B901-1DAE1C2FA1A7}" srcOrd="1" destOrd="0" parTransId="{6CB9C6EF-FDD3-41E6-B81C-3DC0CEE1BB96}" sibTransId="{50256B68-58BF-43A9-82FB-23ADC0621765}"/>
    <dgm:cxn modelId="{25EB58A0-EB9E-4831-8013-DE90F6EC18A0}" type="presOf" srcId="{A05C4EA0-2FF7-49B1-970A-CC68C0F1626D}" destId="{DA65C2F5-5D3D-43BD-BD10-B8A30B3D0371}" srcOrd="0" destOrd="2" presId="urn:microsoft.com/office/officeart/2005/8/layout/chevron2"/>
    <dgm:cxn modelId="{8FB5FFA2-2CA1-48EF-B305-1B8994F9CC9D}" srcId="{265D20D8-0CED-4938-AE87-52BDDE9537DB}" destId="{9086A628-4F09-48F9-844C-1BA32CCFFA46}" srcOrd="3" destOrd="0" parTransId="{AD2B4501-AF0E-4E19-B1A6-3F72DF0A8479}" sibTransId="{7C4FEE1B-3CB1-4B33-A3CB-9E59934FB12D}"/>
    <dgm:cxn modelId="{80794BAC-5684-402D-9A58-C173665DE12C}" type="presOf" srcId="{5CB774BC-90F5-4DF3-82DE-2BD30BC90660}" destId="{DA65C2F5-5D3D-43BD-BD10-B8A30B3D0371}" srcOrd="0" destOrd="0" presId="urn:microsoft.com/office/officeart/2005/8/layout/chevron2"/>
    <dgm:cxn modelId="{EC4EF6B5-4C7B-4D14-B50E-5B78406D2D51}" type="presOf" srcId="{C7D81B81-0B26-4F82-B653-F87CDC812208}" destId="{255C9DCD-7B8E-4AED-A68C-20F937D575BA}" srcOrd="0" destOrd="0" presId="urn:microsoft.com/office/officeart/2005/8/layout/chevron2"/>
    <dgm:cxn modelId="{E67D95CA-8C8D-4563-AC5C-EBFB63E0DFEB}" srcId="{B68FFB2B-F725-4CBF-BF22-451F8872E354}" destId="{85052453-E96E-4524-9223-B764CB5724C6}" srcOrd="0" destOrd="0" parTransId="{3AD1EBA3-B071-4FC7-AE0D-30021C4FFA0B}" sibTransId="{1E382FD1-CBD9-4F90-9820-CD277B7FA61D}"/>
    <dgm:cxn modelId="{015518D5-FB0F-4571-9B96-268D9A167082}" srcId="{4873BEF6-FC4D-4D5E-8544-B19D35FF6FB0}" destId="{B4C7DA51-09BE-4117-8B9C-888CA44305E6}" srcOrd="0" destOrd="0" parTransId="{DD1A5AEE-2839-4397-BF8A-505A0B9ED726}" sibTransId="{E7303757-4EFC-4763-B018-6CEADE90C9C3}"/>
    <dgm:cxn modelId="{D79A24D6-0C56-4859-AA11-DD4C014FB751}" type="presOf" srcId="{85052453-E96E-4524-9223-B764CB5724C6}" destId="{344D02F4-F80A-4871-A0EA-934B7F8C0AE7}" srcOrd="0" destOrd="0" presId="urn:microsoft.com/office/officeart/2005/8/layout/chevron2"/>
    <dgm:cxn modelId="{824436D7-5E7B-4B64-BD9A-4B650DA636A6}" type="presOf" srcId="{80A406E2-0181-438C-807E-C7A3FD410546}" destId="{8000C44E-73AA-4F62-ABB2-FEE5012CE1ED}" srcOrd="0" destOrd="0" presId="urn:microsoft.com/office/officeart/2005/8/layout/chevron2"/>
    <dgm:cxn modelId="{F9FF9FD9-F3A6-4708-81D7-5FCB030FEB99}" srcId="{5CB774BC-90F5-4DF3-82DE-2BD30BC90660}" destId="{E0E4B8F9-6623-4CD6-A7BA-5D5734DCA30D}" srcOrd="0" destOrd="0" parTransId="{113EA898-6BB8-4636-9ABB-3A20843D61F8}" sibTransId="{E6182AA2-4098-423E-8E25-6ADE044BDD37}"/>
    <dgm:cxn modelId="{609374E6-621A-4B1C-A2F1-E21194CE3F09}" srcId="{85052453-E96E-4524-9223-B764CB5724C6}" destId="{C6A5B985-C15B-4E9B-A462-7154729B3855}" srcOrd="0" destOrd="0" parTransId="{87A11F42-5E43-4328-B8BA-06EB282435D0}" sibTransId="{B94BB593-C6BD-458D-8099-6C57CACD2721}"/>
    <dgm:cxn modelId="{83B941F0-92B7-49B7-A587-1EB66875023E}" type="presOf" srcId="{B4C7DA51-09BE-4117-8B9C-888CA44305E6}" destId="{FA159A17-25ED-4B5F-AFA3-93F44EE1F20E}" srcOrd="0" destOrd="0" presId="urn:microsoft.com/office/officeart/2005/8/layout/chevron2"/>
    <dgm:cxn modelId="{F32824F4-6651-4BC4-8287-E8CBA5593053}" type="presOf" srcId="{A9DB24AF-D85B-40D3-9910-5C70E2A83640}" destId="{5BEC08B2-8C9B-4038-AF82-89BB5EDB8A7A}" srcOrd="0" destOrd="0" presId="urn:microsoft.com/office/officeart/2005/8/layout/chevron2"/>
    <dgm:cxn modelId="{F7B6B3F4-6C42-4A30-8141-2D0061F912C3}" type="presOf" srcId="{D47AE0C7-B773-423B-8576-433675E94218}" destId="{FA159A17-25ED-4B5F-AFA3-93F44EE1F20E}" srcOrd="0" destOrd="1" presId="urn:microsoft.com/office/officeart/2005/8/layout/chevron2"/>
    <dgm:cxn modelId="{185B88F5-231C-4BE5-8108-08AB4E34ACE7}" type="presOf" srcId="{9086A628-4F09-48F9-844C-1BA32CCFFA46}" destId="{8923709D-ED5C-4C65-8650-28868102CCFF}" srcOrd="0" destOrd="0" presId="urn:microsoft.com/office/officeart/2005/8/layout/chevron2"/>
    <dgm:cxn modelId="{395E1AF6-A8BF-4CE0-AFF2-683B2172E7E5}" srcId="{85052453-E96E-4524-9223-B764CB5724C6}" destId="{901729C0-CDBC-4F67-B857-949543A6E49F}" srcOrd="1" destOrd="0" parTransId="{3FCD4382-0D66-4CF2-BF48-30A563AB55C0}" sibTransId="{65C78D65-317E-4E98-B255-75C9AADB2933}"/>
    <dgm:cxn modelId="{8064A2F9-62E9-406B-93EF-2CCC1D6BC57F}" srcId="{A9DB24AF-D85B-40D3-9910-5C70E2A83640}" destId="{5CB774BC-90F5-4DF3-82DE-2BD30BC90660}" srcOrd="0" destOrd="0" parTransId="{401C0326-640D-4FA3-B5DC-2CB617A0195F}" sibTransId="{75EB66F5-EC01-434E-818F-A4EEBB30F54C}"/>
    <dgm:cxn modelId="{5A0ACBFC-74EE-4653-97D3-88082B326324}" type="presOf" srcId="{15416C8B-D85B-4EEA-A62D-480C9AFB9CF4}" destId="{255C9DCD-7B8E-4AED-A68C-20F937D575BA}" srcOrd="0" destOrd="1" presId="urn:microsoft.com/office/officeart/2005/8/layout/chevron2"/>
    <dgm:cxn modelId="{5DA7A2FD-6898-4327-82A8-3DF2D29D617C}" type="presOf" srcId="{4873BEF6-FC4D-4D5E-8544-B19D35FF6FB0}" destId="{9EA8176E-C6C9-40F2-8925-C737BBCA0BFB}" srcOrd="0" destOrd="0" presId="urn:microsoft.com/office/officeart/2005/8/layout/chevron2"/>
    <dgm:cxn modelId="{3A7300FE-F2BF-4B32-8B89-BEF484C44651}" srcId="{DB6698CA-C162-47C5-9F24-58941DF21B7F}" destId="{C7D81B81-0B26-4F82-B653-F87CDC812208}" srcOrd="0" destOrd="0" parTransId="{B76A0F60-3A2F-459F-BFD2-8480DAF85C38}" sibTransId="{7BE67351-1B2C-40AF-B5C1-5E403B7D019A}"/>
    <dgm:cxn modelId="{A949F197-7831-40D0-AF04-56F4029B5E5C}" type="presParOf" srcId="{0DCA992F-237E-4DBC-9C60-2F4C534DF3D6}" destId="{B86A147C-BF75-449C-8FB5-BA623DB52584}" srcOrd="0" destOrd="0" presId="urn:microsoft.com/office/officeart/2005/8/layout/chevron2"/>
    <dgm:cxn modelId="{78C5D16C-5F1B-4859-A738-1E0432707F26}" type="presParOf" srcId="{B86A147C-BF75-449C-8FB5-BA623DB52584}" destId="{5BEC08B2-8C9B-4038-AF82-89BB5EDB8A7A}" srcOrd="0" destOrd="0" presId="urn:microsoft.com/office/officeart/2005/8/layout/chevron2"/>
    <dgm:cxn modelId="{99CFD114-CED8-4EE0-840B-02FE517AD68E}" type="presParOf" srcId="{B86A147C-BF75-449C-8FB5-BA623DB52584}" destId="{DA65C2F5-5D3D-43BD-BD10-B8A30B3D0371}" srcOrd="1" destOrd="0" presId="urn:microsoft.com/office/officeart/2005/8/layout/chevron2"/>
    <dgm:cxn modelId="{7021C6E1-4DFE-46F7-83E3-E3B7EF94AB63}" type="presParOf" srcId="{0DCA992F-237E-4DBC-9C60-2F4C534DF3D6}" destId="{EF4F074C-28D1-40CC-BC60-7B3F293F92EA}" srcOrd="1" destOrd="0" presId="urn:microsoft.com/office/officeart/2005/8/layout/chevron2"/>
    <dgm:cxn modelId="{9498CD46-A6B1-4158-A8EF-9CBDC2F679E2}" type="presParOf" srcId="{0DCA992F-237E-4DBC-9C60-2F4C534DF3D6}" destId="{EC630525-CF85-4655-AE93-80EBB0264BA1}" srcOrd="2" destOrd="0" presId="urn:microsoft.com/office/officeart/2005/8/layout/chevron2"/>
    <dgm:cxn modelId="{37700BDA-FDB6-473C-BDEB-FAF9A70191FB}" type="presParOf" srcId="{EC630525-CF85-4655-AE93-80EBB0264BA1}" destId="{CF935A57-256E-4ED0-8BA3-AB29CB6B8CBC}" srcOrd="0" destOrd="0" presId="urn:microsoft.com/office/officeart/2005/8/layout/chevron2"/>
    <dgm:cxn modelId="{66498D10-AF81-4132-95BC-80A5066275B9}" type="presParOf" srcId="{EC630525-CF85-4655-AE93-80EBB0264BA1}" destId="{344D02F4-F80A-4871-A0EA-934B7F8C0AE7}" srcOrd="1" destOrd="0" presId="urn:microsoft.com/office/officeart/2005/8/layout/chevron2"/>
    <dgm:cxn modelId="{FBE12777-F1DD-41E7-B81D-8218AE3739C9}" type="presParOf" srcId="{0DCA992F-237E-4DBC-9C60-2F4C534DF3D6}" destId="{4BEA459A-1FC5-42C0-B7F9-2C1FE4B8D2EA}" srcOrd="3" destOrd="0" presId="urn:microsoft.com/office/officeart/2005/8/layout/chevron2"/>
    <dgm:cxn modelId="{B124E06E-853C-4897-94EE-1DA9958F0298}" type="presParOf" srcId="{0DCA992F-237E-4DBC-9C60-2F4C534DF3D6}" destId="{29249516-6A87-4D7A-9239-22DBF4E7A6B2}" srcOrd="4" destOrd="0" presId="urn:microsoft.com/office/officeart/2005/8/layout/chevron2"/>
    <dgm:cxn modelId="{FA0E974F-4C60-4378-9373-2F40FEFFAE7B}" type="presParOf" srcId="{29249516-6A87-4D7A-9239-22DBF4E7A6B2}" destId="{A2C345CC-10C7-4BD9-81EF-57A54AF4E611}" srcOrd="0" destOrd="0" presId="urn:microsoft.com/office/officeart/2005/8/layout/chevron2"/>
    <dgm:cxn modelId="{BDE52AD2-06E8-44E7-BCF2-5FF20EFEA409}" type="presParOf" srcId="{29249516-6A87-4D7A-9239-22DBF4E7A6B2}" destId="{255C9DCD-7B8E-4AED-A68C-20F937D575BA}" srcOrd="1" destOrd="0" presId="urn:microsoft.com/office/officeart/2005/8/layout/chevron2"/>
    <dgm:cxn modelId="{52DF3F67-233D-4BA6-86DC-49A17B0D05AE}" type="presParOf" srcId="{0DCA992F-237E-4DBC-9C60-2F4C534DF3D6}" destId="{25E149F0-4BC6-41FC-92CF-F70DFD749100}" srcOrd="5" destOrd="0" presId="urn:microsoft.com/office/officeart/2005/8/layout/chevron2"/>
    <dgm:cxn modelId="{05980021-942F-412D-893E-344C8C1B1110}" type="presParOf" srcId="{0DCA992F-237E-4DBC-9C60-2F4C534DF3D6}" destId="{A5E978A3-22D6-4D83-8DB1-DE97776C3CC8}" srcOrd="6" destOrd="0" presId="urn:microsoft.com/office/officeart/2005/8/layout/chevron2"/>
    <dgm:cxn modelId="{9907D2DB-F6FD-4D7B-A859-BDC8CEDA5E1F}" type="presParOf" srcId="{A5E978A3-22D6-4D83-8DB1-DE97776C3CC8}" destId="{8923709D-ED5C-4C65-8650-28868102CCFF}" srcOrd="0" destOrd="0" presId="urn:microsoft.com/office/officeart/2005/8/layout/chevron2"/>
    <dgm:cxn modelId="{10BE24B8-53AC-407B-88DF-E4F3227B3704}" type="presParOf" srcId="{A5E978A3-22D6-4D83-8DB1-DE97776C3CC8}" destId="{8000C44E-73AA-4F62-ABB2-FEE5012CE1ED}" srcOrd="1" destOrd="0" presId="urn:microsoft.com/office/officeart/2005/8/layout/chevron2"/>
    <dgm:cxn modelId="{69B60CE9-60E8-4DAF-8C01-ECC6895BB816}" type="presParOf" srcId="{0DCA992F-237E-4DBC-9C60-2F4C534DF3D6}" destId="{949BCA13-C61B-4B48-9039-B69EBDF6E056}" srcOrd="7" destOrd="0" presId="urn:microsoft.com/office/officeart/2005/8/layout/chevron2"/>
    <dgm:cxn modelId="{FE614B9E-C653-42F2-80E3-534296C34909}" type="presParOf" srcId="{0DCA992F-237E-4DBC-9C60-2F4C534DF3D6}" destId="{43F37A8B-B85E-4C37-AED7-6F55B3CE319A}" srcOrd="8" destOrd="0" presId="urn:microsoft.com/office/officeart/2005/8/layout/chevron2"/>
    <dgm:cxn modelId="{58923C7A-56F9-4A23-BBCA-D8A6C64FF779}" type="presParOf" srcId="{43F37A8B-B85E-4C37-AED7-6F55B3CE319A}" destId="{9EA8176E-C6C9-40F2-8925-C737BBCA0BFB}" srcOrd="0" destOrd="0" presId="urn:microsoft.com/office/officeart/2005/8/layout/chevron2"/>
    <dgm:cxn modelId="{CB91AF17-F26F-4F61-AB47-ED745D4981E9}" type="presParOf" srcId="{43F37A8B-B85E-4C37-AED7-6F55B3CE319A}" destId="{FA159A17-25ED-4B5F-AFA3-93F44EE1F20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EC08B2-8C9B-4038-AF82-89BB5EDB8A7A}">
      <dsp:nvSpPr>
        <dsp:cNvPr id="0" name=""/>
        <dsp:cNvSpPr/>
      </dsp:nvSpPr>
      <dsp:spPr>
        <a:xfrm rot="5400000">
          <a:off x="-180074" y="170744"/>
          <a:ext cx="1104181" cy="772926"/>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US" sz="1050" b="1" kern="1200" dirty="0"/>
            <a:t>TARGET</a:t>
          </a:r>
        </a:p>
        <a:p>
          <a:pPr marL="0" lvl="0" indent="0" algn="ctr" defTabSz="466725">
            <a:lnSpc>
              <a:spcPct val="90000"/>
            </a:lnSpc>
            <a:spcBef>
              <a:spcPct val="0"/>
            </a:spcBef>
            <a:spcAft>
              <a:spcPct val="35000"/>
            </a:spcAft>
            <a:buNone/>
          </a:pPr>
          <a:r>
            <a:rPr lang="en-US" sz="1050" b="1" kern="1200" dirty="0"/>
            <a:t>Accounts</a:t>
          </a:r>
        </a:p>
      </dsp:txBody>
      <dsp:txXfrm rot="-5400000">
        <a:off x="-14446" y="391579"/>
        <a:ext cx="772926" cy="331255"/>
      </dsp:txXfrm>
    </dsp:sp>
    <dsp:sp modelId="{DA65C2F5-5D3D-43BD-BD10-B8A30B3D0371}">
      <dsp:nvSpPr>
        <dsp:cNvPr id="0" name=""/>
        <dsp:cNvSpPr/>
      </dsp:nvSpPr>
      <dsp:spPr>
        <a:xfrm rot="5400000">
          <a:off x="3623125" y="-2863810"/>
          <a:ext cx="718095" cy="6466951"/>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t" anchorCtr="0">
          <a:noAutofit/>
        </a:bodyPr>
        <a:lstStyle/>
        <a:p>
          <a:pPr marL="114300" lvl="1" indent="-114300" algn="l" defTabSz="666750">
            <a:lnSpc>
              <a:spcPct val="90000"/>
            </a:lnSpc>
            <a:spcBef>
              <a:spcPct val="0"/>
            </a:spcBef>
            <a:spcAft>
              <a:spcPct val="15000"/>
            </a:spcAft>
            <a:buChar char="•"/>
          </a:pPr>
          <a:r>
            <a:rPr lang="en-US" sz="1500" b="1" kern="1200" dirty="0"/>
            <a:t>Account Target</a:t>
          </a:r>
          <a:r>
            <a:rPr lang="en-US" sz="1500" kern="1200" dirty="0"/>
            <a:t>:</a:t>
          </a:r>
        </a:p>
        <a:p>
          <a:pPr marL="228600" lvl="2" indent="-114300" algn="l" defTabSz="622300">
            <a:lnSpc>
              <a:spcPct val="90000"/>
            </a:lnSpc>
            <a:spcBef>
              <a:spcPct val="0"/>
            </a:spcBef>
            <a:spcAft>
              <a:spcPct val="15000"/>
            </a:spcAft>
            <a:buChar char="•"/>
          </a:pPr>
          <a:r>
            <a:rPr lang="en-US" sz="1400" kern="1200" dirty="0"/>
            <a:t>Country/Industry/Employee Size</a:t>
          </a:r>
        </a:p>
        <a:p>
          <a:pPr marL="228600" lvl="2" indent="-114300" algn="l" defTabSz="622300">
            <a:lnSpc>
              <a:spcPct val="90000"/>
            </a:lnSpc>
            <a:spcBef>
              <a:spcPct val="0"/>
            </a:spcBef>
            <a:spcAft>
              <a:spcPct val="15000"/>
            </a:spcAft>
            <a:buChar char="•"/>
          </a:pPr>
          <a:r>
            <a:rPr lang="en-US" sz="1400" kern="1200" dirty="0"/>
            <a:t>Hardware and Software Footprint</a:t>
          </a:r>
        </a:p>
      </dsp:txBody>
      <dsp:txXfrm rot="-5400000">
        <a:off x="748698" y="45672"/>
        <a:ext cx="6431896" cy="647985"/>
      </dsp:txXfrm>
    </dsp:sp>
    <dsp:sp modelId="{CF935A57-256E-4ED0-8BA3-AB29CB6B8CBC}">
      <dsp:nvSpPr>
        <dsp:cNvPr id="0" name=""/>
        <dsp:cNvSpPr/>
      </dsp:nvSpPr>
      <dsp:spPr>
        <a:xfrm rot="5400000">
          <a:off x="-180074" y="1158121"/>
          <a:ext cx="1104181" cy="772926"/>
        </a:xfrm>
        <a:prstGeom prst="chevron">
          <a:avLst/>
        </a:prstGeom>
        <a:solidFill>
          <a:schemeClr val="accent5">
            <a:hueOff val="4650421"/>
            <a:satOff val="-1776"/>
            <a:lumOff val="-539"/>
            <a:alphaOff val="0"/>
          </a:schemeClr>
        </a:solidFill>
        <a:ln w="25400" cap="flat" cmpd="sng" algn="ctr">
          <a:solidFill>
            <a:schemeClr val="accent5">
              <a:hueOff val="4650421"/>
              <a:satOff val="-1776"/>
              <a:lumOff val="-53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endParaRPr lang="en-US" sz="1050" b="1" kern="1200" dirty="0"/>
        </a:p>
        <a:p>
          <a:pPr marL="0" lvl="0" indent="0" algn="ctr" defTabSz="466725">
            <a:lnSpc>
              <a:spcPct val="90000"/>
            </a:lnSpc>
            <a:spcBef>
              <a:spcPct val="0"/>
            </a:spcBef>
            <a:spcAft>
              <a:spcPct val="35000"/>
            </a:spcAft>
            <a:buNone/>
          </a:pPr>
          <a:r>
            <a:rPr lang="en-US" sz="1050" b="1" kern="1200" dirty="0"/>
            <a:t>TARGET</a:t>
          </a:r>
        </a:p>
        <a:p>
          <a:pPr marL="0" lvl="0" indent="0" algn="ctr" defTabSz="466725">
            <a:lnSpc>
              <a:spcPct val="90000"/>
            </a:lnSpc>
            <a:spcBef>
              <a:spcPct val="0"/>
            </a:spcBef>
            <a:spcAft>
              <a:spcPct val="35000"/>
            </a:spcAft>
            <a:buNone/>
          </a:pPr>
          <a:r>
            <a:rPr lang="en-US" sz="1050" b="1" kern="1200" dirty="0"/>
            <a:t>Contacts</a:t>
          </a:r>
        </a:p>
      </dsp:txBody>
      <dsp:txXfrm rot="-5400000">
        <a:off x="-14446" y="1378956"/>
        <a:ext cx="772926" cy="331255"/>
      </dsp:txXfrm>
    </dsp:sp>
    <dsp:sp modelId="{344D02F4-F80A-4871-A0EA-934B7F8C0AE7}">
      <dsp:nvSpPr>
        <dsp:cNvPr id="0" name=""/>
        <dsp:cNvSpPr/>
      </dsp:nvSpPr>
      <dsp:spPr>
        <a:xfrm rot="5400000">
          <a:off x="3638927" y="-1916611"/>
          <a:ext cx="717717" cy="6536402"/>
        </a:xfrm>
        <a:prstGeom prst="round2SameRect">
          <a:avLst/>
        </a:prstGeom>
        <a:solidFill>
          <a:schemeClr val="lt1">
            <a:alpha val="90000"/>
            <a:hueOff val="0"/>
            <a:satOff val="0"/>
            <a:lumOff val="0"/>
            <a:alphaOff val="0"/>
          </a:schemeClr>
        </a:solidFill>
        <a:ln w="25400" cap="flat" cmpd="sng" algn="ctr">
          <a:solidFill>
            <a:schemeClr val="accent5">
              <a:hueOff val="4650421"/>
              <a:satOff val="-1776"/>
              <a:lumOff val="-5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t>Contact Target</a:t>
          </a:r>
          <a:r>
            <a:rPr lang="en-US" sz="1600" kern="1200" dirty="0"/>
            <a:t>:</a:t>
          </a:r>
        </a:p>
        <a:p>
          <a:pPr marL="228600" lvl="2" indent="-114300" algn="l" defTabSz="622300">
            <a:lnSpc>
              <a:spcPct val="90000"/>
            </a:lnSpc>
            <a:spcBef>
              <a:spcPct val="0"/>
            </a:spcBef>
            <a:spcAft>
              <a:spcPct val="15000"/>
            </a:spcAft>
            <a:buChar char="•"/>
          </a:pPr>
          <a:r>
            <a:rPr lang="en-US" sz="1400" kern="1200" dirty="0"/>
            <a:t>Contact Persona </a:t>
          </a:r>
        </a:p>
        <a:p>
          <a:pPr marL="228600" lvl="2" indent="-114300" algn="l" defTabSz="577850">
            <a:lnSpc>
              <a:spcPct val="90000"/>
            </a:lnSpc>
            <a:spcBef>
              <a:spcPct val="0"/>
            </a:spcBef>
            <a:spcAft>
              <a:spcPct val="15000"/>
            </a:spcAft>
            <a:buChar char="•"/>
          </a:pPr>
          <a:r>
            <a:rPr lang="en-US" sz="1300" kern="1200" dirty="0"/>
            <a:t>Decision Makers/Influencers </a:t>
          </a:r>
        </a:p>
      </dsp:txBody>
      <dsp:txXfrm rot="-5400000">
        <a:off x="729585" y="1027767"/>
        <a:ext cx="6501366" cy="647645"/>
      </dsp:txXfrm>
    </dsp:sp>
    <dsp:sp modelId="{A2C345CC-10C7-4BD9-81EF-57A54AF4E611}">
      <dsp:nvSpPr>
        <dsp:cNvPr id="0" name=""/>
        <dsp:cNvSpPr/>
      </dsp:nvSpPr>
      <dsp:spPr>
        <a:xfrm rot="5400000">
          <a:off x="-180074" y="2145498"/>
          <a:ext cx="1104181" cy="772926"/>
        </a:xfrm>
        <a:prstGeom prst="chevron">
          <a:avLst/>
        </a:prstGeom>
        <a:solidFill>
          <a:schemeClr val="accent5">
            <a:hueOff val="9300841"/>
            <a:satOff val="-3552"/>
            <a:lumOff val="-1079"/>
            <a:alphaOff val="0"/>
          </a:schemeClr>
        </a:solidFill>
        <a:ln w="25400" cap="flat" cmpd="sng" algn="ctr">
          <a:solidFill>
            <a:schemeClr val="accent5">
              <a:hueOff val="9300841"/>
              <a:satOff val="-3552"/>
              <a:lumOff val="-107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US" sz="1050" b="1" kern="1200" dirty="0"/>
            <a:t>EXISTING </a:t>
          </a:r>
        </a:p>
      </dsp:txBody>
      <dsp:txXfrm rot="-5400000">
        <a:off x="-14446" y="2366333"/>
        <a:ext cx="772926" cy="331255"/>
      </dsp:txXfrm>
    </dsp:sp>
    <dsp:sp modelId="{255C9DCD-7B8E-4AED-A68C-20F937D575BA}">
      <dsp:nvSpPr>
        <dsp:cNvPr id="0" name=""/>
        <dsp:cNvSpPr/>
      </dsp:nvSpPr>
      <dsp:spPr>
        <a:xfrm rot="5400000">
          <a:off x="3638927" y="-952675"/>
          <a:ext cx="717717" cy="6524805"/>
        </a:xfrm>
        <a:prstGeom prst="round2SameRect">
          <a:avLst/>
        </a:prstGeom>
        <a:solidFill>
          <a:schemeClr val="lt1">
            <a:alpha val="90000"/>
            <a:hueOff val="0"/>
            <a:satOff val="0"/>
            <a:lumOff val="0"/>
            <a:alphaOff val="0"/>
          </a:schemeClr>
        </a:solidFill>
        <a:ln w="25400" cap="flat" cmpd="sng" algn="ctr">
          <a:solidFill>
            <a:schemeClr val="accent5">
              <a:hueOff val="9300841"/>
              <a:satOff val="-3552"/>
              <a:lumOff val="-10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t>Existing Prospects &amp; Customers</a:t>
          </a:r>
          <a:r>
            <a:rPr lang="en-US" sz="1600" kern="1200" dirty="0"/>
            <a:t>:</a:t>
          </a:r>
        </a:p>
        <a:p>
          <a:pPr marL="228600" lvl="2" indent="-114300" algn="l" defTabSz="622300">
            <a:lnSpc>
              <a:spcPct val="90000"/>
            </a:lnSpc>
            <a:spcBef>
              <a:spcPct val="0"/>
            </a:spcBef>
            <a:spcAft>
              <a:spcPct val="15000"/>
            </a:spcAft>
            <a:buChar char="•"/>
          </a:pPr>
          <a:r>
            <a:rPr lang="en-US" sz="1400" kern="1200" dirty="0"/>
            <a:t>De-dup Against Existing Database</a:t>
          </a:r>
        </a:p>
        <a:p>
          <a:pPr marL="228600" lvl="2" indent="-114300" algn="l" defTabSz="622300">
            <a:lnSpc>
              <a:spcPct val="90000"/>
            </a:lnSpc>
            <a:spcBef>
              <a:spcPct val="0"/>
            </a:spcBef>
            <a:spcAft>
              <a:spcPct val="15000"/>
            </a:spcAft>
            <a:buChar char="•"/>
          </a:pPr>
          <a:r>
            <a:rPr lang="en-US" sz="1400" kern="1200" dirty="0"/>
            <a:t>Identify </a:t>
          </a:r>
          <a:r>
            <a:rPr lang="en-US" sz="1400" kern="1200" dirty="0" err="1"/>
            <a:t>Nett</a:t>
          </a:r>
          <a:r>
            <a:rPr lang="en-US" sz="1400" kern="1200" dirty="0"/>
            <a:t> New Accounts &amp; Contacts</a:t>
          </a:r>
        </a:p>
      </dsp:txBody>
      <dsp:txXfrm rot="-5400000">
        <a:off x="735383" y="1985905"/>
        <a:ext cx="6489769" cy="647645"/>
      </dsp:txXfrm>
    </dsp:sp>
    <dsp:sp modelId="{8923709D-ED5C-4C65-8650-28868102CCFF}">
      <dsp:nvSpPr>
        <dsp:cNvPr id="0" name=""/>
        <dsp:cNvSpPr/>
      </dsp:nvSpPr>
      <dsp:spPr>
        <a:xfrm rot="5400000">
          <a:off x="-180074" y="3132875"/>
          <a:ext cx="1104181" cy="772926"/>
        </a:xfrm>
        <a:prstGeom prst="chevron">
          <a:avLst/>
        </a:prstGeom>
        <a:solidFill>
          <a:schemeClr val="accent5">
            <a:hueOff val="13951262"/>
            <a:satOff val="-5328"/>
            <a:lumOff val="-1618"/>
            <a:alphaOff val="0"/>
          </a:schemeClr>
        </a:solidFill>
        <a:ln w="25400" cap="flat" cmpd="sng" algn="ctr">
          <a:solidFill>
            <a:schemeClr val="accent5">
              <a:hueOff val="13951262"/>
              <a:satOff val="-5328"/>
              <a:lumOff val="-161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US" sz="1050" b="1" kern="1200" dirty="0">
              <a:effectLst/>
            </a:rPr>
            <a:t>AVAILABLE </a:t>
          </a:r>
        </a:p>
      </dsp:txBody>
      <dsp:txXfrm rot="-5400000">
        <a:off x="-14446" y="3353710"/>
        <a:ext cx="772926" cy="331255"/>
      </dsp:txXfrm>
    </dsp:sp>
    <dsp:sp modelId="{8000C44E-73AA-4F62-ABB2-FEE5012CE1ED}">
      <dsp:nvSpPr>
        <dsp:cNvPr id="0" name=""/>
        <dsp:cNvSpPr/>
      </dsp:nvSpPr>
      <dsp:spPr>
        <a:xfrm rot="5400000">
          <a:off x="3638276" y="59217"/>
          <a:ext cx="716038" cy="6452763"/>
        </a:xfrm>
        <a:prstGeom prst="round2SameRect">
          <a:avLst/>
        </a:prstGeom>
        <a:solidFill>
          <a:schemeClr val="lt1">
            <a:alpha val="90000"/>
            <a:hueOff val="0"/>
            <a:satOff val="0"/>
            <a:lumOff val="0"/>
            <a:alphaOff val="0"/>
          </a:schemeClr>
        </a:solidFill>
        <a:ln w="25400" cap="flat" cmpd="sng" algn="ctr">
          <a:solidFill>
            <a:schemeClr val="accent5">
              <a:hueOff val="13951262"/>
              <a:satOff val="-5328"/>
              <a:lumOff val="-16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b="1" kern="1200" dirty="0"/>
            <a:t>Extract Available Base</a:t>
          </a:r>
          <a:r>
            <a:rPr lang="en-US" sz="1300" kern="1200" dirty="0"/>
            <a:t>:</a:t>
          </a:r>
        </a:p>
        <a:p>
          <a:pPr marL="228600" lvl="2" indent="-114300" algn="l" defTabSz="577850">
            <a:lnSpc>
              <a:spcPct val="90000"/>
            </a:lnSpc>
            <a:spcBef>
              <a:spcPct val="0"/>
            </a:spcBef>
            <a:spcAft>
              <a:spcPct val="15000"/>
            </a:spcAft>
            <a:buChar char="•"/>
          </a:pPr>
          <a:r>
            <a:rPr lang="en-US" sz="1300" kern="1200" dirty="0"/>
            <a:t>Extract Available Records From CNCData file</a:t>
          </a:r>
        </a:p>
      </dsp:txBody>
      <dsp:txXfrm rot="-5400000">
        <a:off x="769914" y="2962533"/>
        <a:ext cx="6417809" cy="646130"/>
      </dsp:txXfrm>
    </dsp:sp>
    <dsp:sp modelId="{9EA8176E-C6C9-40F2-8925-C737BBCA0BFB}">
      <dsp:nvSpPr>
        <dsp:cNvPr id="0" name=""/>
        <dsp:cNvSpPr/>
      </dsp:nvSpPr>
      <dsp:spPr>
        <a:xfrm rot="5400000">
          <a:off x="-180074" y="4120252"/>
          <a:ext cx="1104181" cy="772926"/>
        </a:xfrm>
        <a:prstGeom prst="chevron">
          <a:avLst/>
        </a:prstGeom>
        <a:solidFill>
          <a:schemeClr val="accent5">
            <a:hueOff val="18601683"/>
            <a:satOff val="-7104"/>
            <a:lumOff val="-2157"/>
            <a:alphaOff val="0"/>
          </a:schemeClr>
        </a:solidFill>
        <a:ln w="25400" cap="flat" cmpd="sng" algn="ctr">
          <a:solidFill>
            <a:schemeClr val="accent5">
              <a:hueOff val="18601683"/>
              <a:satOff val="-7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BUILD</a:t>
          </a:r>
        </a:p>
      </dsp:txBody>
      <dsp:txXfrm rot="-5400000">
        <a:off x="-14446" y="4341087"/>
        <a:ext cx="772926" cy="331255"/>
      </dsp:txXfrm>
    </dsp:sp>
    <dsp:sp modelId="{FA159A17-25ED-4B5F-AFA3-93F44EE1F20E}">
      <dsp:nvSpPr>
        <dsp:cNvPr id="0" name=""/>
        <dsp:cNvSpPr/>
      </dsp:nvSpPr>
      <dsp:spPr>
        <a:xfrm rot="5400000">
          <a:off x="3653374" y="1022093"/>
          <a:ext cx="717717" cy="6478613"/>
        </a:xfrm>
        <a:prstGeom prst="round2SameRect">
          <a:avLst/>
        </a:prstGeom>
        <a:solidFill>
          <a:schemeClr val="lt1">
            <a:alpha val="90000"/>
            <a:hueOff val="0"/>
            <a:satOff val="0"/>
            <a:lumOff val="0"/>
            <a:alphaOff val="0"/>
          </a:schemeClr>
        </a:solidFill>
        <a:ln w="25400" cap="flat" cmpd="sng" algn="ctr">
          <a:solidFill>
            <a:schemeClr val="accent5">
              <a:hueOff val="18601683"/>
              <a:satOff val="-7104"/>
              <a:lumOff val="-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b="1" kern="1200" dirty="0"/>
            <a:t>Contact Target</a:t>
          </a:r>
          <a:r>
            <a:rPr lang="en-US" sz="1300" kern="1200" dirty="0"/>
            <a:t>:</a:t>
          </a:r>
        </a:p>
        <a:p>
          <a:pPr marL="228600" lvl="2" indent="-114300" algn="l" defTabSz="577850">
            <a:lnSpc>
              <a:spcPct val="90000"/>
            </a:lnSpc>
            <a:spcBef>
              <a:spcPct val="0"/>
            </a:spcBef>
            <a:spcAft>
              <a:spcPct val="15000"/>
            </a:spcAft>
            <a:buChar char="•"/>
          </a:pPr>
          <a:r>
            <a:rPr lang="en-US" sz="1300" kern="1200" dirty="0"/>
            <a:t>Build New Accounts and Contacts  </a:t>
          </a:r>
        </a:p>
      </dsp:txBody>
      <dsp:txXfrm rot="-5400000">
        <a:off x="772926" y="3937577"/>
        <a:ext cx="6443577" cy="64764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algn="l" defTabSz="927100">
              <a:defRPr sz="1200"/>
            </a:lvl1pPr>
          </a:lstStyle>
          <a:p>
            <a:endParaRPr lang="en-SG" altLang="en-US"/>
          </a:p>
        </p:txBody>
      </p:sp>
      <p:sp>
        <p:nvSpPr>
          <p:cNvPr id="80899" name="Rectangle 3"/>
          <p:cNvSpPr>
            <a:spLocks noGrp="1" noChangeArrowheads="1"/>
          </p:cNvSpPr>
          <p:nvPr>
            <p:ph type="dt" idx="1"/>
          </p:nvPr>
        </p:nvSpPr>
        <p:spPr bwMode="auto">
          <a:xfrm>
            <a:off x="3937000" y="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algn="r" defTabSz="927100">
              <a:defRPr sz="1200"/>
            </a:lvl1pPr>
          </a:lstStyle>
          <a:p>
            <a:endParaRPr lang="en-SG" altLang="en-US"/>
          </a:p>
        </p:txBody>
      </p:sp>
      <p:sp>
        <p:nvSpPr>
          <p:cNvPr id="80900" name="Rectangle 4"/>
          <p:cNvSpPr>
            <a:spLocks noGrp="1" noRot="1" noChangeAspect="1" noChangeArrowheads="1" noTextEdit="1"/>
          </p:cNvSpPr>
          <p:nvPr>
            <p:ph type="sldImg" idx="2"/>
          </p:nvPr>
        </p:nvSpPr>
        <p:spPr bwMode="auto">
          <a:xfrm>
            <a:off x="1152525" y="696913"/>
            <a:ext cx="4641850" cy="34813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0901" name="Rectangle 5"/>
          <p:cNvSpPr>
            <a:spLocks noGrp="1" noChangeArrowheads="1"/>
          </p:cNvSpPr>
          <p:nvPr>
            <p:ph type="body" sz="quarter" idx="3"/>
          </p:nvPr>
        </p:nvSpPr>
        <p:spPr bwMode="auto">
          <a:xfrm>
            <a:off x="925513" y="4410075"/>
            <a:ext cx="5095875" cy="417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p>
            <a:pPr lvl="0"/>
            <a:r>
              <a:rPr lang="en-SG" altLang="en-US"/>
              <a:t>Click to edit Master text styles</a:t>
            </a:r>
          </a:p>
          <a:p>
            <a:pPr lvl="1"/>
            <a:r>
              <a:rPr lang="en-SG" altLang="en-US"/>
              <a:t>Second level</a:t>
            </a:r>
          </a:p>
          <a:p>
            <a:pPr lvl="2"/>
            <a:r>
              <a:rPr lang="en-SG" altLang="en-US"/>
              <a:t>Third level</a:t>
            </a:r>
          </a:p>
          <a:p>
            <a:pPr lvl="3"/>
            <a:r>
              <a:rPr lang="en-SG" altLang="en-US"/>
              <a:t>Fourth level</a:t>
            </a:r>
          </a:p>
          <a:p>
            <a:pPr lvl="4"/>
            <a:r>
              <a:rPr lang="en-SG" altLang="en-US"/>
              <a:t>Fifth level</a:t>
            </a:r>
          </a:p>
        </p:txBody>
      </p:sp>
      <p:sp>
        <p:nvSpPr>
          <p:cNvPr id="80902" name="Rectangle 6"/>
          <p:cNvSpPr>
            <a:spLocks noGrp="1" noChangeArrowheads="1"/>
          </p:cNvSpPr>
          <p:nvPr>
            <p:ph type="ftr" sz="quarter" idx="4"/>
          </p:nvPr>
        </p:nvSpPr>
        <p:spPr bwMode="auto">
          <a:xfrm>
            <a:off x="0" y="882015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algn="l" defTabSz="927100">
              <a:defRPr sz="1200"/>
            </a:lvl1pPr>
          </a:lstStyle>
          <a:p>
            <a:endParaRPr lang="en-SG" altLang="en-US"/>
          </a:p>
        </p:txBody>
      </p:sp>
      <p:sp>
        <p:nvSpPr>
          <p:cNvPr id="80903" name="Rectangle 7"/>
          <p:cNvSpPr>
            <a:spLocks noGrp="1" noChangeArrowheads="1"/>
          </p:cNvSpPr>
          <p:nvPr>
            <p:ph type="sldNum" sz="quarter" idx="5"/>
          </p:nvPr>
        </p:nvSpPr>
        <p:spPr bwMode="auto">
          <a:xfrm>
            <a:off x="3937000" y="882015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algn="r" defTabSz="927100">
              <a:defRPr sz="1200"/>
            </a:lvl1pPr>
          </a:lstStyle>
          <a:p>
            <a:fld id="{3674EF5F-7A9F-4EF0-8DBE-1B3105D3BE16}" type="slidenum">
              <a:rPr lang="en-SG" altLang="en-US"/>
              <a:pPr/>
              <a:t>‹#›</a:t>
            </a:fld>
            <a:endParaRPr lang="en-SG" altLang="en-US"/>
          </a:p>
        </p:txBody>
      </p:sp>
    </p:spTree>
    <p:extLst>
      <p:ext uri="{BB962C8B-B14F-4D97-AF65-F5344CB8AC3E}">
        <p14:creationId xmlns:p14="http://schemas.microsoft.com/office/powerpoint/2010/main" val="20615906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1pPr>
    <a:lvl2pPr marL="457200"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2pPr>
    <a:lvl3pPr marL="914400"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3pPr>
    <a:lvl4pPr marL="1371600"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4pPr>
    <a:lvl5pPr marL="1828800" algn="l" rtl="0" fontAlgn="base">
      <a:spcBef>
        <a:spcPct val="30000"/>
      </a:spcBef>
      <a:spcAft>
        <a:spcPct val="0"/>
      </a:spcAft>
      <a:defRPr kumimoji="1" sz="1200" kern="1200">
        <a:solidFill>
          <a:schemeClr val="tx1"/>
        </a:solidFill>
        <a:latin typeface="Tahoma" pitchFamily="34"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3674EF5F-7A9F-4EF0-8DBE-1B3105D3BE16}" type="slidenum">
              <a:rPr lang="en-SG" altLang="en-US" smtClean="0"/>
              <a:pPr/>
              <a:t>2</a:t>
            </a:fld>
            <a:endParaRPr lang="en-SG" altLang="en-US"/>
          </a:p>
        </p:txBody>
      </p:sp>
    </p:spTree>
    <p:extLst>
      <p:ext uri="{BB962C8B-B14F-4D97-AF65-F5344CB8AC3E}">
        <p14:creationId xmlns:p14="http://schemas.microsoft.com/office/powerpoint/2010/main" val="3930498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3674EF5F-7A9F-4EF0-8DBE-1B3105D3BE16}" type="slidenum">
              <a:rPr lang="en-SG" altLang="en-US" smtClean="0"/>
              <a:pPr/>
              <a:t>3</a:t>
            </a:fld>
            <a:endParaRPr lang="en-SG" altLang="en-US"/>
          </a:p>
        </p:txBody>
      </p:sp>
    </p:spTree>
    <p:extLst>
      <p:ext uri="{BB962C8B-B14F-4D97-AF65-F5344CB8AC3E}">
        <p14:creationId xmlns:p14="http://schemas.microsoft.com/office/powerpoint/2010/main" val="3684691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3674EF5F-7A9F-4EF0-8DBE-1B3105D3BE16}" type="slidenum">
              <a:rPr lang="en-SG" altLang="en-US" smtClean="0"/>
              <a:pPr/>
              <a:t>5</a:t>
            </a:fld>
            <a:endParaRPr lang="en-SG" altLang="en-US"/>
          </a:p>
        </p:txBody>
      </p:sp>
    </p:spTree>
    <p:extLst>
      <p:ext uri="{BB962C8B-B14F-4D97-AF65-F5344CB8AC3E}">
        <p14:creationId xmlns:p14="http://schemas.microsoft.com/office/powerpoint/2010/main" val="1319154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5A2DB4-7AEF-47F4-9D41-F26B9506C74C}" type="slidenum">
              <a:rPr lang="en-SG" altLang="en-US"/>
              <a:pPr/>
              <a:t>8</a:t>
            </a:fld>
            <a:endParaRPr lang="en-SG" alt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kumimoji="0" lang="en-SG" altLang="en-US" sz="2400"/>
              <a:t>Insert a picture of the head leader of your country.</a:t>
            </a:r>
          </a:p>
        </p:txBody>
      </p:sp>
    </p:spTree>
    <p:extLst>
      <p:ext uri="{BB962C8B-B14F-4D97-AF65-F5344CB8AC3E}">
        <p14:creationId xmlns:p14="http://schemas.microsoft.com/office/powerpoint/2010/main" val="3743567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5A2DB4-7AEF-47F4-9D41-F26B9506C74C}" type="slidenum">
              <a:rPr lang="en-SG" altLang="en-US"/>
              <a:pPr/>
              <a:t>9</a:t>
            </a:fld>
            <a:endParaRPr lang="en-SG" alt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kumimoji="0" lang="en-SG" altLang="en-US" sz="2400"/>
              <a:t>Insert a picture of the head leader of your country.</a:t>
            </a:r>
          </a:p>
        </p:txBody>
      </p:sp>
    </p:spTree>
    <p:extLst>
      <p:ext uri="{BB962C8B-B14F-4D97-AF65-F5344CB8AC3E}">
        <p14:creationId xmlns:p14="http://schemas.microsoft.com/office/powerpoint/2010/main" val="1764420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5A2DB4-7AEF-47F4-9D41-F26B9506C74C}" type="slidenum">
              <a:rPr lang="en-SG" altLang="en-US"/>
              <a:pPr/>
              <a:t>10</a:t>
            </a:fld>
            <a:endParaRPr lang="en-SG" alt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kumimoji="0" lang="en-SG" altLang="en-US" sz="2400"/>
              <a:t>Insert a picture of the head leader of your country.</a:t>
            </a:r>
          </a:p>
        </p:txBody>
      </p:sp>
    </p:spTree>
    <p:extLst>
      <p:ext uri="{BB962C8B-B14F-4D97-AF65-F5344CB8AC3E}">
        <p14:creationId xmlns:p14="http://schemas.microsoft.com/office/powerpoint/2010/main" val="2530666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3674EF5F-7A9F-4EF0-8DBE-1B3105D3BE16}" type="slidenum">
              <a:rPr lang="en-SG" altLang="en-US" smtClean="0"/>
              <a:pPr/>
              <a:t>12</a:t>
            </a:fld>
            <a:endParaRPr lang="en-SG" altLang="en-US"/>
          </a:p>
        </p:txBody>
      </p:sp>
    </p:spTree>
    <p:extLst>
      <p:ext uri="{BB962C8B-B14F-4D97-AF65-F5344CB8AC3E}">
        <p14:creationId xmlns:p14="http://schemas.microsoft.com/office/powerpoint/2010/main" val="1144946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3674EF5F-7A9F-4EF0-8DBE-1B3105D3BE16}" type="slidenum">
              <a:rPr lang="en-SG" altLang="en-US" smtClean="0"/>
              <a:pPr/>
              <a:t>13</a:t>
            </a:fld>
            <a:endParaRPr lang="en-SG" altLang="en-US"/>
          </a:p>
        </p:txBody>
      </p:sp>
    </p:spTree>
    <p:extLst>
      <p:ext uri="{BB962C8B-B14F-4D97-AF65-F5344CB8AC3E}">
        <p14:creationId xmlns:p14="http://schemas.microsoft.com/office/powerpoint/2010/main" val="14697905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2268538" y="3176588"/>
            <a:ext cx="6459537" cy="2074862"/>
          </a:xfrm>
        </p:spPr>
        <p:txBody>
          <a:bodyPr/>
          <a:lstStyle>
            <a:lvl1pPr>
              <a:defRPr sz="3200"/>
            </a:lvl1pPr>
          </a:lstStyle>
          <a:p>
            <a:pPr lvl="0"/>
            <a:r>
              <a:rPr lang="en-US" altLang="en-US" noProof="0"/>
              <a:t>Click to edit Master title style</a:t>
            </a:r>
            <a:endParaRPr lang="en-SG" altLang="en-US" noProof="0"/>
          </a:p>
        </p:txBody>
      </p:sp>
      <p:sp>
        <p:nvSpPr>
          <p:cNvPr id="46083" name="Rectangle 3"/>
          <p:cNvSpPr>
            <a:spLocks noGrp="1" noChangeArrowheads="1"/>
          </p:cNvSpPr>
          <p:nvPr>
            <p:ph type="subTitle" idx="1"/>
          </p:nvPr>
        </p:nvSpPr>
        <p:spPr>
          <a:xfrm>
            <a:off x="431800" y="296863"/>
            <a:ext cx="5629275" cy="1368425"/>
          </a:xfrm>
        </p:spPr>
        <p:txBody>
          <a:bodyPr/>
          <a:lstStyle>
            <a:lvl1pPr marL="0" indent="0">
              <a:buFontTx/>
              <a:buNone/>
              <a:defRPr sz="1200"/>
            </a:lvl1pPr>
          </a:lstStyle>
          <a:p>
            <a:pPr lvl="0"/>
            <a:r>
              <a:rPr lang="en-US" altLang="en-US" noProof="0"/>
              <a:t>Click to edit Master subtitle style</a:t>
            </a:r>
            <a:endParaRPr lang="en-SG" altLang="en-US" noProof="0"/>
          </a:p>
        </p:txBody>
      </p:sp>
      <p:sp>
        <p:nvSpPr>
          <p:cNvPr id="46254" name="Rectangle 174"/>
          <p:cNvSpPr>
            <a:spLocks noGrp="1" noChangeArrowheads="1"/>
          </p:cNvSpPr>
          <p:nvPr>
            <p:ph type="dt" sz="half" idx="2"/>
          </p:nvPr>
        </p:nvSpPr>
        <p:spPr/>
        <p:txBody>
          <a:bodyPr/>
          <a:lstStyle>
            <a:lvl1pPr>
              <a:defRPr/>
            </a:lvl1pPr>
          </a:lstStyle>
          <a:p>
            <a:endParaRPr lang="en-SG" altLang="en-US"/>
          </a:p>
        </p:txBody>
      </p:sp>
      <p:sp>
        <p:nvSpPr>
          <p:cNvPr id="46255" name="Rectangle 175"/>
          <p:cNvSpPr>
            <a:spLocks noGrp="1" noChangeArrowheads="1"/>
          </p:cNvSpPr>
          <p:nvPr>
            <p:ph type="ftr" sz="quarter" idx="3"/>
          </p:nvPr>
        </p:nvSpPr>
        <p:spPr/>
        <p:txBody>
          <a:bodyPr/>
          <a:lstStyle>
            <a:lvl1pPr>
              <a:defRPr/>
            </a:lvl1pPr>
          </a:lstStyle>
          <a:p>
            <a:endParaRPr lang="en-SG" altLang="en-US"/>
          </a:p>
        </p:txBody>
      </p:sp>
      <p:sp>
        <p:nvSpPr>
          <p:cNvPr id="46256" name="Rectangle 176"/>
          <p:cNvSpPr>
            <a:spLocks noGrp="1" noChangeArrowheads="1"/>
          </p:cNvSpPr>
          <p:nvPr>
            <p:ph type="sldNum" sz="quarter" idx="4"/>
          </p:nvPr>
        </p:nvSpPr>
        <p:spPr/>
        <p:txBody>
          <a:bodyPr/>
          <a:lstStyle>
            <a:lvl1pPr>
              <a:defRPr/>
            </a:lvl1pPr>
          </a:lstStyle>
          <a:p>
            <a:fld id="{65584B5E-1132-4195-8134-B28DBF2E12E0}" type="slidenum">
              <a:rPr lang="en-SG" altLang="en-US"/>
              <a:pPr/>
              <a:t>‹#›</a:t>
            </a:fld>
            <a:endParaRPr lang="en-SG" altLang="en-US"/>
          </a:p>
        </p:txBody>
      </p:sp>
      <p:pic>
        <p:nvPicPr>
          <p:cNvPr id="9" name="Picture 166" descr="csk_biorep_page2IMAG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BE67669F-9619-4767-8703-9066EC3DB9B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26813" y="1546882"/>
            <a:ext cx="4514257" cy="12940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SG" altLang="en-US"/>
          </a:p>
        </p:txBody>
      </p:sp>
      <p:sp>
        <p:nvSpPr>
          <p:cNvPr id="5" name="Footer Placeholder 4"/>
          <p:cNvSpPr>
            <a:spLocks noGrp="1"/>
          </p:cNvSpPr>
          <p:nvPr>
            <p:ph type="ftr" sz="quarter" idx="11"/>
          </p:nvPr>
        </p:nvSpPr>
        <p:spPr/>
        <p:txBody>
          <a:bodyPr/>
          <a:lstStyle>
            <a:lvl1pPr>
              <a:defRPr/>
            </a:lvl1pPr>
          </a:lstStyle>
          <a:p>
            <a:endParaRPr lang="en-SG" altLang="en-US"/>
          </a:p>
        </p:txBody>
      </p:sp>
      <p:sp>
        <p:nvSpPr>
          <p:cNvPr id="6" name="Slide Number Placeholder 5"/>
          <p:cNvSpPr>
            <a:spLocks noGrp="1"/>
          </p:cNvSpPr>
          <p:nvPr>
            <p:ph type="sldNum" sz="quarter" idx="12"/>
          </p:nvPr>
        </p:nvSpPr>
        <p:spPr/>
        <p:txBody>
          <a:bodyPr/>
          <a:lstStyle>
            <a:lvl1pPr>
              <a:defRPr/>
            </a:lvl1pPr>
          </a:lstStyle>
          <a:p>
            <a:fld id="{1371C8FE-5F61-472B-8B9C-E623E19463F9}" type="slidenum">
              <a:rPr lang="en-SG" altLang="en-US"/>
              <a:pPr/>
              <a:t>‹#›</a:t>
            </a:fld>
            <a:endParaRPr lang="en-SG" altLang="en-US"/>
          </a:p>
        </p:txBody>
      </p:sp>
      <p:grpSp>
        <p:nvGrpSpPr>
          <p:cNvPr id="7" name="Group 6"/>
          <p:cNvGrpSpPr/>
          <p:nvPr userDrawn="1"/>
        </p:nvGrpSpPr>
        <p:grpSpPr>
          <a:xfrm>
            <a:off x="26029" y="6598354"/>
            <a:ext cx="9144000" cy="313436"/>
            <a:chOff x="771950" y="1843320"/>
            <a:chExt cx="7030085" cy="201724"/>
          </a:xfrm>
        </p:grpSpPr>
        <p:sp>
          <p:nvSpPr>
            <p:cNvPr id="8" name="Rectangle 7"/>
            <p:cNvSpPr>
              <a:spLocks noChangeArrowheads="1"/>
            </p:cNvSpPr>
            <p:nvPr/>
          </p:nvSpPr>
          <p:spPr bwMode="auto">
            <a:xfrm>
              <a:off x="2168950" y="1843320"/>
              <a:ext cx="1457325" cy="160380"/>
            </a:xfrm>
            <a:prstGeom prst="rect">
              <a:avLst/>
            </a:prstGeom>
            <a:solidFill>
              <a:srgbClr val="466BA6"/>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9" name="Rectangle 8"/>
            <p:cNvSpPr>
              <a:spLocks noChangeArrowheads="1"/>
            </p:cNvSpPr>
            <p:nvPr/>
          </p:nvSpPr>
          <p:spPr bwMode="auto">
            <a:xfrm>
              <a:off x="771950" y="1850425"/>
              <a:ext cx="1372235" cy="151370"/>
            </a:xfrm>
            <a:prstGeom prst="rect">
              <a:avLst/>
            </a:prstGeom>
            <a:solidFill>
              <a:srgbClr val="3F3F42"/>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0" name="Rectangle 9"/>
            <p:cNvSpPr>
              <a:spLocks noChangeArrowheads="1"/>
            </p:cNvSpPr>
            <p:nvPr/>
          </p:nvSpPr>
          <p:spPr bwMode="auto">
            <a:xfrm>
              <a:off x="3649135" y="1850425"/>
              <a:ext cx="1371600" cy="151370"/>
            </a:xfrm>
            <a:prstGeom prst="rect">
              <a:avLst/>
            </a:prstGeom>
            <a:solidFill>
              <a:srgbClr val="7EB4DA"/>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1" name="Rectangle 10"/>
            <p:cNvSpPr>
              <a:spLocks noChangeArrowheads="1"/>
            </p:cNvSpPr>
            <p:nvPr/>
          </p:nvSpPr>
          <p:spPr bwMode="auto">
            <a:xfrm>
              <a:off x="5039785" y="1850425"/>
              <a:ext cx="1371600" cy="151370"/>
            </a:xfrm>
            <a:prstGeom prst="rect">
              <a:avLst/>
            </a:prstGeom>
            <a:solidFill>
              <a:srgbClr val="DE4E2D"/>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2" name="Rectangle 11"/>
            <p:cNvSpPr>
              <a:spLocks noChangeArrowheads="1"/>
            </p:cNvSpPr>
            <p:nvPr/>
          </p:nvSpPr>
          <p:spPr bwMode="auto">
            <a:xfrm>
              <a:off x="6430435" y="1850425"/>
              <a:ext cx="1371600" cy="151370"/>
            </a:xfrm>
            <a:prstGeom prst="rect">
              <a:avLst/>
            </a:prstGeom>
            <a:solidFill>
              <a:srgbClr val="6D2D7A"/>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3" name="Text Box 57"/>
            <p:cNvSpPr txBox="1">
              <a:spLocks noChangeArrowheads="1"/>
            </p:cNvSpPr>
            <p:nvPr/>
          </p:nvSpPr>
          <p:spPr bwMode="auto">
            <a:xfrm>
              <a:off x="900855" y="1867244"/>
              <a:ext cx="1114425"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a:solidFill>
                    <a:srgbClr val="FFFFFE"/>
                  </a:solidFill>
                  <a:effectLst/>
                  <a:latin typeface="Arial"/>
                  <a:ea typeface="Cambria"/>
                </a:rPr>
                <a:t>B2B DATABASE</a:t>
              </a:r>
              <a:endParaRPr lang="en-SG" sz="1200" dirty="0">
                <a:effectLst/>
                <a:latin typeface="Times New Roman"/>
                <a:ea typeface="Cambria"/>
              </a:endParaRPr>
            </a:p>
          </p:txBody>
        </p:sp>
        <p:sp>
          <p:nvSpPr>
            <p:cNvPr id="14" name="Text Box 58"/>
            <p:cNvSpPr txBox="1">
              <a:spLocks noChangeArrowheads="1"/>
            </p:cNvSpPr>
            <p:nvPr/>
          </p:nvSpPr>
          <p:spPr bwMode="auto">
            <a:xfrm>
              <a:off x="5270925" y="1867243"/>
              <a:ext cx="1028700"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a:solidFill>
                    <a:srgbClr val="FFFFFE"/>
                  </a:solidFill>
                  <a:effectLst/>
                  <a:latin typeface="Arial"/>
                  <a:ea typeface="Cambria"/>
                </a:rPr>
                <a:t>CALL CENTRE</a:t>
              </a:r>
              <a:endParaRPr lang="en-SG" sz="1200">
                <a:effectLst/>
                <a:latin typeface="Times New Roman"/>
                <a:ea typeface="Cambria"/>
              </a:endParaRPr>
            </a:p>
          </p:txBody>
        </p:sp>
        <p:sp>
          <p:nvSpPr>
            <p:cNvPr id="15" name="Text Box 59"/>
            <p:cNvSpPr txBox="1">
              <a:spLocks noChangeArrowheads="1"/>
            </p:cNvSpPr>
            <p:nvPr/>
          </p:nvSpPr>
          <p:spPr bwMode="auto">
            <a:xfrm>
              <a:off x="3683425" y="1875891"/>
              <a:ext cx="1259205" cy="15137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a:solidFill>
                    <a:srgbClr val="FFFFFE"/>
                  </a:solidFill>
                  <a:effectLst/>
                  <a:latin typeface="Arial"/>
                  <a:ea typeface="Cambria"/>
                </a:rPr>
                <a:t>TARGET MARKETING</a:t>
              </a:r>
              <a:endParaRPr lang="en-SG" sz="1200">
                <a:effectLst/>
                <a:latin typeface="Times New Roman"/>
                <a:ea typeface="Cambria"/>
              </a:endParaRPr>
            </a:p>
          </p:txBody>
        </p:sp>
        <p:sp>
          <p:nvSpPr>
            <p:cNvPr id="16" name="Text Box 61"/>
            <p:cNvSpPr txBox="1">
              <a:spLocks noChangeArrowheads="1"/>
            </p:cNvSpPr>
            <p:nvPr/>
          </p:nvSpPr>
          <p:spPr bwMode="auto">
            <a:xfrm>
              <a:off x="6539020" y="1867243"/>
              <a:ext cx="1230630"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a:solidFill>
                    <a:srgbClr val="FFFFFE"/>
                  </a:solidFill>
                  <a:effectLst/>
                  <a:latin typeface="Arial"/>
                  <a:ea typeface="Cambria"/>
                </a:rPr>
                <a:t>DATA MANAGEMENT</a:t>
              </a:r>
              <a:endParaRPr lang="en-SG" sz="1200" dirty="0">
                <a:effectLst/>
                <a:latin typeface="Times New Roman"/>
                <a:ea typeface="Cambria"/>
              </a:endParaRPr>
            </a:p>
          </p:txBody>
        </p:sp>
        <p:sp>
          <p:nvSpPr>
            <p:cNvPr id="17" name="Text Box 58"/>
            <p:cNvSpPr txBox="1">
              <a:spLocks noChangeArrowheads="1"/>
            </p:cNvSpPr>
            <p:nvPr/>
          </p:nvSpPr>
          <p:spPr bwMode="auto">
            <a:xfrm>
              <a:off x="2170220" y="1876407"/>
              <a:ext cx="1384935" cy="16038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err="1">
                  <a:solidFill>
                    <a:srgbClr val="FFFFFE"/>
                  </a:solidFill>
                  <a:effectLst/>
                  <a:latin typeface="Arial"/>
                  <a:ea typeface="Cambria"/>
                </a:rPr>
                <a:t>INSTALLBASE</a:t>
              </a:r>
              <a:r>
                <a:rPr lang="en-SG" sz="700" spc="100" dirty="0">
                  <a:solidFill>
                    <a:srgbClr val="FFFFFE"/>
                  </a:solidFill>
                  <a:effectLst/>
                  <a:latin typeface="Arial"/>
                  <a:ea typeface="Cambria"/>
                </a:rPr>
                <a:t> PROFILE</a:t>
              </a:r>
              <a:endParaRPr lang="en-SG" sz="1200" dirty="0">
                <a:effectLst/>
                <a:latin typeface="Times New Roman"/>
                <a:ea typeface="Cambria"/>
              </a:endParaRPr>
            </a:p>
          </p:txBody>
        </p:sp>
      </p:grpSp>
    </p:spTree>
    <p:extLst>
      <p:ext uri="{BB962C8B-B14F-4D97-AF65-F5344CB8AC3E}">
        <p14:creationId xmlns:p14="http://schemas.microsoft.com/office/powerpoint/2010/main" val="3086933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908175" y="225425"/>
            <a:ext cx="6840538" cy="1008063"/>
          </a:xfrm>
        </p:spPr>
        <p:txBody>
          <a:bodyPr/>
          <a:lstStyle/>
          <a:p>
            <a:r>
              <a:rPr lang="en-US"/>
              <a:t>Click to edit Master title style</a:t>
            </a:r>
            <a:endParaRPr lang="en-SG"/>
          </a:p>
        </p:txBody>
      </p:sp>
      <p:sp>
        <p:nvSpPr>
          <p:cNvPr id="3" name="Text Placeholder 2"/>
          <p:cNvSpPr>
            <a:spLocks noGrp="1"/>
          </p:cNvSpPr>
          <p:nvPr>
            <p:ph type="body" sz="half" idx="1"/>
          </p:nvPr>
        </p:nvSpPr>
        <p:spPr>
          <a:xfrm>
            <a:off x="1908175" y="1449388"/>
            <a:ext cx="3343275" cy="47513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lipArt Placeholder 3"/>
          <p:cNvSpPr>
            <a:spLocks noGrp="1"/>
          </p:cNvSpPr>
          <p:nvPr>
            <p:ph type="clipArt" sz="half" idx="2"/>
          </p:nvPr>
        </p:nvSpPr>
        <p:spPr>
          <a:xfrm>
            <a:off x="5403850" y="1449388"/>
            <a:ext cx="3344863" cy="4751387"/>
          </a:xfrm>
        </p:spPr>
        <p:txBody>
          <a:bodyPr/>
          <a:lstStyle/>
          <a:p>
            <a:r>
              <a:rPr lang="en-US"/>
              <a:t>Click icon to add clip art</a:t>
            </a:r>
            <a:endParaRPr lang="en-SG"/>
          </a:p>
        </p:txBody>
      </p:sp>
      <p:sp>
        <p:nvSpPr>
          <p:cNvPr id="5" name="Date Placeholder 4"/>
          <p:cNvSpPr>
            <a:spLocks noGrp="1"/>
          </p:cNvSpPr>
          <p:nvPr>
            <p:ph type="dt" sz="half" idx="10"/>
          </p:nvPr>
        </p:nvSpPr>
        <p:spPr>
          <a:xfrm>
            <a:off x="431800" y="6308725"/>
            <a:ext cx="1838325" cy="349250"/>
          </a:xfrm>
        </p:spPr>
        <p:txBody>
          <a:bodyPr/>
          <a:lstStyle>
            <a:lvl1pPr>
              <a:defRPr/>
            </a:lvl1pPr>
          </a:lstStyle>
          <a:p>
            <a:endParaRPr lang="en-SG" altLang="en-US"/>
          </a:p>
        </p:txBody>
      </p:sp>
      <p:sp>
        <p:nvSpPr>
          <p:cNvPr id="6" name="Footer Placeholder 5"/>
          <p:cNvSpPr>
            <a:spLocks noGrp="1"/>
          </p:cNvSpPr>
          <p:nvPr>
            <p:ph type="ftr" sz="quarter" idx="11"/>
          </p:nvPr>
        </p:nvSpPr>
        <p:spPr>
          <a:xfrm>
            <a:off x="2376488" y="6308725"/>
            <a:ext cx="4314825" cy="349250"/>
          </a:xfrm>
        </p:spPr>
        <p:txBody>
          <a:bodyPr/>
          <a:lstStyle>
            <a:lvl1pPr>
              <a:defRPr/>
            </a:lvl1pPr>
          </a:lstStyle>
          <a:p>
            <a:endParaRPr lang="en-SG" altLang="en-US"/>
          </a:p>
        </p:txBody>
      </p:sp>
      <p:sp>
        <p:nvSpPr>
          <p:cNvPr id="7" name="Slide Number Placeholder 6"/>
          <p:cNvSpPr>
            <a:spLocks noGrp="1"/>
          </p:cNvSpPr>
          <p:nvPr>
            <p:ph type="sldNum" sz="quarter" idx="12"/>
          </p:nvPr>
        </p:nvSpPr>
        <p:spPr>
          <a:xfrm>
            <a:off x="6843713" y="6308725"/>
            <a:ext cx="1905000" cy="349250"/>
          </a:xfrm>
        </p:spPr>
        <p:txBody>
          <a:bodyPr/>
          <a:lstStyle>
            <a:lvl1pPr>
              <a:defRPr/>
            </a:lvl1pPr>
          </a:lstStyle>
          <a:p>
            <a:fld id="{421FD263-8FFB-4A17-97EC-9991EF549B27}" type="slidenum">
              <a:rPr lang="en-SG" altLang="en-US"/>
              <a:pPr/>
              <a:t>‹#›</a:t>
            </a:fld>
            <a:endParaRPr lang="en-SG" altLang="en-US"/>
          </a:p>
        </p:txBody>
      </p:sp>
      <p:grpSp>
        <p:nvGrpSpPr>
          <p:cNvPr id="8" name="Group 7"/>
          <p:cNvGrpSpPr/>
          <p:nvPr userDrawn="1"/>
        </p:nvGrpSpPr>
        <p:grpSpPr>
          <a:xfrm>
            <a:off x="3606" y="6597319"/>
            <a:ext cx="9144000" cy="313436"/>
            <a:chOff x="771950" y="1843320"/>
            <a:chExt cx="7030085" cy="201724"/>
          </a:xfrm>
        </p:grpSpPr>
        <p:sp>
          <p:nvSpPr>
            <p:cNvPr id="9" name="Rectangle 8"/>
            <p:cNvSpPr>
              <a:spLocks noChangeArrowheads="1"/>
            </p:cNvSpPr>
            <p:nvPr/>
          </p:nvSpPr>
          <p:spPr bwMode="auto">
            <a:xfrm>
              <a:off x="2168950" y="1843320"/>
              <a:ext cx="1457325" cy="160380"/>
            </a:xfrm>
            <a:prstGeom prst="rect">
              <a:avLst/>
            </a:prstGeom>
            <a:solidFill>
              <a:srgbClr val="466BA6"/>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0" name="Rectangle 9"/>
            <p:cNvSpPr>
              <a:spLocks noChangeArrowheads="1"/>
            </p:cNvSpPr>
            <p:nvPr/>
          </p:nvSpPr>
          <p:spPr bwMode="auto">
            <a:xfrm>
              <a:off x="771950" y="1850425"/>
              <a:ext cx="1372235" cy="151370"/>
            </a:xfrm>
            <a:prstGeom prst="rect">
              <a:avLst/>
            </a:prstGeom>
            <a:solidFill>
              <a:srgbClr val="3F3F42"/>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1" name="Rectangle 10"/>
            <p:cNvSpPr>
              <a:spLocks noChangeArrowheads="1"/>
            </p:cNvSpPr>
            <p:nvPr/>
          </p:nvSpPr>
          <p:spPr bwMode="auto">
            <a:xfrm>
              <a:off x="3649135" y="1850425"/>
              <a:ext cx="1371600" cy="151370"/>
            </a:xfrm>
            <a:prstGeom prst="rect">
              <a:avLst/>
            </a:prstGeom>
            <a:solidFill>
              <a:srgbClr val="7EB4DA"/>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2" name="Rectangle 11"/>
            <p:cNvSpPr>
              <a:spLocks noChangeArrowheads="1"/>
            </p:cNvSpPr>
            <p:nvPr/>
          </p:nvSpPr>
          <p:spPr bwMode="auto">
            <a:xfrm>
              <a:off x="5039785" y="1850425"/>
              <a:ext cx="1371600" cy="151370"/>
            </a:xfrm>
            <a:prstGeom prst="rect">
              <a:avLst/>
            </a:prstGeom>
            <a:solidFill>
              <a:srgbClr val="DE4E2D"/>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3" name="Rectangle 12"/>
            <p:cNvSpPr>
              <a:spLocks noChangeArrowheads="1"/>
            </p:cNvSpPr>
            <p:nvPr/>
          </p:nvSpPr>
          <p:spPr bwMode="auto">
            <a:xfrm>
              <a:off x="6430435" y="1850425"/>
              <a:ext cx="1371600" cy="151370"/>
            </a:xfrm>
            <a:prstGeom prst="rect">
              <a:avLst/>
            </a:prstGeom>
            <a:solidFill>
              <a:srgbClr val="6D2D7A"/>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4" name="Text Box 57"/>
            <p:cNvSpPr txBox="1">
              <a:spLocks noChangeArrowheads="1"/>
            </p:cNvSpPr>
            <p:nvPr/>
          </p:nvSpPr>
          <p:spPr bwMode="auto">
            <a:xfrm>
              <a:off x="900855" y="1867244"/>
              <a:ext cx="1114425"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a:solidFill>
                    <a:srgbClr val="FFFFFE"/>
                  </a:solidFill>
                  <a:effectLst/>
                  <a:latin typeface="Arial"/>
                  <a:ea typeface="Cambria"/>
                </a:rPr>
                <a:t>B2B DATABASE</a:t>
              </a:r>
              <a:endParaRPr lang="en-SG" sz="1200" dirty="0">
                <a:effectLst/>
                <a:latin typeface="Times New Roman"/>
                <a:ea typeface="Cambria"/>
              </a:endParaRPr>
            </a:p>
          </p:txBody>
        </p:sp>
        <p:sp>
          <p:nvSpPr>
            <p:cNvPr id="15" name="Text Box 58"/>
            <p:cNvSpPr txBox="1">
              <a:spLocks noChangeArrowheads="1"/>
            </p:cNvSpPr>
            <p:nvPr/>
          </p:nvSpPr>
          <p:spPr bwMode="auto">
            <a:xfrm>
              <a:off x="5270925" y="1867243"/>
              <a:ext cx="1028700"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a:solidFill>
                    <a:srgbClr val="FFFFFE"/>
                  </a:solidFill>
                  <a:effectLst/>
                  <a:latin typeface="Arial"/>
                  <a:ea typeface="Cambria"/>
                </a:rPr>
                <a:t>CALL CENTRE</a:t>
              </a:r>
              <a:endParaRPr lang="en-SG" sz="1200">
                <a:effectLst/>
                <a:latin typeface="Times New Roman"/>
                <a:ea typeface="Cambria"/>
              </a:endParaRPr>
            </a:p>
          </p:txBody>
        </p:sp>
        <p:sp>
          <p:nvSpPr>
            <p:cNvPr id="16" name="Text Box 59"/>
            <p:cNvSpPr txBox="1">
              <a:spLocks noChangeArrowheads="1"/>
            </p:cNvSpPr>
            <p:nvPr/>
          </p:nvSpPr>
          <p:spPr bwMode="auto">
            <a:xfrm>
              <a:off x="3683425" y="1875891"/>
              <a:ext cx="1259205" cy="15137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a:solidFill>
                    <a:srgbClr val="FFFFFE"/>
                  </a:solidFill>
                  <a:effectLst/>
                  <a:latin typeface="Arial"/>
                  <a:ea typeface="Cambria"/>
                </a:rPr>
                <a:t>TARGET MARKETING</a:t>
              </a:r>
              <a:endParaRPr lang="en-SG" sz="1200">
                <a:effectLst/>
                <a:latin typeface="Times New Roman"/>
                <a:ea typeface="Cambria"/>
              </a:endParaRPr>
            </a:p>
          </p:txBody>
        </p:sp>
        <p:sp>
          <p:nvSpPr>
            <p:cNvPr id="17" name="Text Box 61"/>
            <p:cNvSpPr txBox="1">
              <a:spLocks noChangeArrowheads="1"/>
            </p:cNvSpPr>
            <p:nvPr/>
          </p:nvSpPr>
          <p:spPr bwMode="auto">
            <a:xfrm>
              <a:off x="6539020" y="1867243"/>
              <a:ext cx="1230630"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a:solidFill>
                    <a:srgbClr val="FFFFFE"/>
                  </a:solidFill>
                  <a:effectLst/>
                  <a:latin typeface="Arial"/>
                  <a:ea typeface="Cambria"/>
                </a:rPr>
                <a:t>DATA MANAGEMENT</a:t>
              </a:r>
              <a:endParaRPr lang="en-SG" sz="1200" dirty="0">
                <a:effectLst/>
                <a:latin typeface="Times New Roman"/>
                <a:ea typeface="Cambria"/>
              </a:endParaRPr>
            </a:p>
          </p:txBody>
        </p:sp>
        <p:sp>
          <p:nvSpPr>
            <p:cNvPr id="18" name="Text Box 58"/>
            <p:cNvSpPr txBox="1">
              <a:spLocks noChangeArrowheads="1"/>
            </p:cNvSpPr>
            <p:nvPr/>
          </p:nvSpPr>
          <p:spPr bwMode="auto">
            <a:xfrm>
              <a:off x="2170220" y="1876407"/>
              <a:ext cx="1384935" cy="16038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err="1">
                  <a:solidFill>
                    <a:srgbClr val="FFFFFE"/>
                  </a:solidFill>
                  <a:effectLst/>
                  <a:latin typeface="Arial"/>
                  <a:ea typeface="Cambria"/>
                </a:rPr>
                <a:t>INSTALLBASE</a:t>
              </a:r>
              <a:r>
                <a:rPr lang="en-SG" sz="700" spc="100" dirty="0">
                  <a:solidFill>
                    <a:srgbClr val="FFFFFE"/>
                  </a:solidFill>
                  <a:effectLst/>
                  <a:latin typeface="Arial"/>
                  <a:ea typeface="Cambria"/>
                </a:rPr>
                <a:t> PROFILE</a:t>
              </a:r>
              <a:endParaRPr lang="en-SG" sz="1200" dirty="0">
                <a:effectLst/>
                <a:latin typeface="Times New Roman"/>
                <a:ea typeface="Cambria"/>
              </a:endParaRPr>
            </a:p>
          </p:txBody>
        </p:sp>
      </p:grpSp>
    </p:spTree>
    <p:extLst>
      <p:ext uri="{BB962C8B-B14F-4D97-AF65-F5344CB8AC3E}">
        <p14:creationId xmlns:p14="http://schemas.microsoft.com/office/powerpoint/2010/main" val="3886839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908175" y="225425"/>
            <a:ext cx="6840538" cy="1008063"/>
          </a:xfrm>
        </p:spPr>
        <p:txBody>
          <a:bodyPr/>
          <a:lstStyle/>
          <a:p>
            <a:r>
              <a:rPr lang="en-US"/>
              <a:t>Click to edit Master title style</a:t>
            </a:r>
            <a:endParaRPr lang="en-SG"/>
          </a:p>
        </p:txBody>
      </p:sp>
      <p:sp>
        <p:nvSpPr>
          <p:cNvPr id="3" name="Text Placeholder 2"/>
          <p:cNvSpPr>
            <a:spLocks noGrp="1"/>
          </p:cNvSpPr>
          <p:nvPr>
            <p:ph type="body" sz="half" idx="1"/>
          </p:nvPr>
        </p:nvSpPr>
        <p:spPr>
          <a:xfrm>
            <a:off x="1908175" y="1449388"/>
            <a:ext cx="6840538" cy="2298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p:cNvSpPr>
            <a:spLocks noGrp="1"/>
          </p:cNvSpPr>
          <p:nvPr>
            <p:ph sz="half" idx="2"/>
          </p:nvPr>
        </p:nvSpPr>
        <p:spPr>
          <a:xfrm>
            <a:off x="1908175" y="3900488"/>
            <a:ext cx="6840538" cy="23002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p:cNvSpPr>
            <a:spLocks noGrp="1"/>
          </p:cNvSpPr>
          <p:nvPr>
            <p:ph type="dt" sz="half" idx="10"/>
          </p:nvPr>
        </p:nvSpPr>
        <p:spPr>
          <a:xfrm>
            <a:off x="431800" y="6308725"/>
            <a:ext cx="1838325" cy="349250"/>
          </a:xfrm>
        </p:spPr>
        <p:txBody>
          <a:bodyPr/>
          <a:lstStyle>
            <a:lvl1pPr>
              <a:defRPr/>
            </a:lvl1pPr>
          </a:lstStyle>
          <a:p>
            <a:endParaRPr lang="en-SG" altLang="en-US"/>
          </a:p>
        </p:txBody>
      </p:sp>
      <p:sp>
        <p:nvSpPr>
          <p:cNvPr id="6" name="Footer Placeholder 5"/>
          <p:cNvSpPr>
            <a:spLocks noGrp="1"/>
          </p:cNvSpPr>
          <p:nvPr>
            <p:ph type="ftr" sz="quarter" idx="11"/>
          </p:nvPr>
        </p:nvSpPr>
        <p:spPr>
          <a:xfrm>
            <a:off x="2376488" y="6308725"/>
            <a:ext cx="4314825" cy="349250"/>
          </a:xfrm>
        </p:spPr>
        <p:txBody>
          <a:bodyPr/>
          <a:lstStyle>
            <a:lvl1pPr>
              <a:defRPr/>
            </a:lvl1pPr>
          </a:lstStyle>
          <a:p>
            <a:endParaRPr lang="en-SG" altLang="en-US" dirty="0"/>
          </a:p>
        </p:txBody>
      </p:sp>
      <p:sp>
        <p:nvSpPr>
          <p:cNvPr id="7" name="Slide Number Placeholder 6"/>
          <p:cNvSpPr>
            <a:spLocks noGrp="1"/>
          </p:cNvSpPr>
          <p:nvPr>
            <p:ph type="sldNum" sz="quarter" idx="12"/>
          </p:nvPr>
        </p:nvSpPr>
        <p:spPr>
          <a:xfrm>
            <a:off x="6843713" y="6308725"/>
            <a:ext cx="1905000" cy="349250"/>
          </a:xfrm>
        </p:spPr>
        <p:txBody>
          <a:bodyPr/>
          <a:lstStyle>
            <a:lvl1pPr>
              <a:defRPr/>
            </a:lvl1pPr>
          </a:lstStyle>
          <a:p>
            <a:fld id="{FF42B0AC-E594-446C-8FBB-FEB5FEE22313}" type="slidenum">
              <a:rPr lang="en-SG" altLang="en-US"/>
              <a:pPr/>
              <a:t>‹#›</a:t>
            </a:fld>
            <a:endParaRPr lang="en-SG" altLang="en-US"/>
          </a:p>
        </p:txBody>
      </p:sp>
      <p:grpSp>
        <p:nvGrpSpPr>
          <p:cNvPr id="8" name="Group 7"/>
          <p:cNvGrpSpPr/>
          <p:nvPr userDrawn="1"/>
        </p:nvGrpSpPr>
        <p:grpSpPr>
          <a:xfrm>
            <a:off x="3606" y="6538150"/>
            <a:ext cx="9144000" cy="313436"/>
            <a:chOff x="771950" y="1843320"/>
            <a:chExt cx="7030085" cy="201724"/>
          </a:xfrm>
        </p:grpSpPr>
        <p:sp>
          <p:nvSpPr>
            <p:cNvPr id="9" name="Rectangle 8"/>
            <p:cNvSpPr>
              <a:spLocks noChangeArrowheads="1"/>
            </p:cNvSpPr>
            <p:nvPr/>
          </p:nvSpPr>
          <p:spPr bwMode="auto">
            <a:xfrm>
              <a:off x="2168950" y="1843320"/>
              <a:ext cx="1457325" cy="160380"/>
            </a:xfrm>
            <a:prstGeom prst="rect">
              <a:avLst/>
            </a:prstGeom>
            <a:solidFill>
              <a:srgbClr val="466BA6"/>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0" name="Rectangle 9"/>
            <p:cNvSpPr>
              <a:spLocks noChangeArrowheads="1"/>
            </p:cNvSpPr>
            <p:nvPr/>
          </p:nvSpPr>
          <p:spPr bwMode="auto">
            <a:xfrm>
              <a:off x="771950" y="1850425"/>
              <a:ext cx="1372235" cy="151370"/>
            </a:xfrm>
            <a:prstGeom prst="rect">
              <a:avLst/>
            </a:prstGeom>
            <a:solidFill>
              <a:srgbClr val="3F3F42"/>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1" name="Rectangle 10"/>
            <p:cNvSpPr>
              <a:spLocks noChangeArrowheads="1"/>
            </p:cNvSpPr>
            <p:nvPr/>
          </p:nvSpPr>
          <p:spPr bwMode="auto">
            <a:xfrm>
              <a:off x="3649135" y="1850425"/>
              <a:ext cx="1371600" cy="151370"/>
            </a:xfrm>
            <a:prstGeom prst="rect">
              <a:avLst/>
            </a:prstGeom>
            <a:solidFill>
              <a:srgbClr val="7EB4DA"/>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2" name="Rectangle 11"/>
            <p:cNvSpPr>
              <a:spLocks noChangeArrowheads="1"/>
            </p:cNvSpPr>
            <p:nvPr/>
          </p:nvSpPr>
          <p:spPr bwMode="auto">
            <a:xfrm>
              <a:off x="5039785" y="1850425"/>
              <a:ext cx="1371600" cy="151370"/>
            </a:xfrm>
            <a:prstGeom prst="rect">
              <a:avLst/>
            </a:prstGeom>
            <a:solidFill>
              <a:srgbClr val="DE4E2D"/>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3" name="Rectangle 12"/>
            <p:cNvSpPr>
              <a:spLocks noChangeArrowheads="1"/>
            </p:cNvSpPr>
            <p:nvPr/>
          </p:nvSpPr>
          <p:spPr bwMode="auto">
            <a:xfrm>
              <a:off x="6430435" y="1850425"/>
              <a:ext cx="1371600" cy="151370"/>
            </a:xfrm>
            <a:prstGeom prst="rect">
              <a:avLst/>
            </a:prstGeom>
            <a:solidFill>
              <a:srgbClr val="6D2D7A"/>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4" name="Text Box 57"/>
            <p:cNvSpPr txBox="1">
              <a:spLocks noChangeArrowheads="1"/>
            </p:cNvSpPr>
            <p:nvPr/>
          </p:nvSpPr>
          <p:spPr bwMode="auto">
            <a:xfrm>
              <a:off x="900855" y="1867244"/>
              <a:ext cx="1114425"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a:solidFill>
                    <a:srgbClr val="FFFFFE"/>
                  </a:solidFill>
                  <a:effectLst/>
                  <a:latin typeface="Arial"/>
                  <a:ea typeface="Cambria"/>
                </a:rPr>
                <a:t>B2B DATABASE</a:t>
              </a:r>
              <a:endParaRPr lang="en-SG" sz="1200" dirty="0">
                <a:effectLst/>
                <a:latin typeface="Times New Roman"/>
                <a:ea typeface="Cambria"/>
              </a:endParaRPr>
            </a:p>
          </p:txBody>
        </p:sp>
        <p:sp>
          <p:nvSpPr>
            <p:cNvPr id="15" name="Text Box 58"/>
            <p:cNvSpPr txBox="1">
              <a:spLocks noChangeArrowheads="1"/>
            </p:cNvSpPr>
            <p:nvPr/>
          </p:nvSpPr>
          <p:spPr bwMode="auto">
            <a:xfrm>
              <a:off x="5270925" y="1867243"/>
              <a:ext cx="1028700"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a:solidFill>
                    <a:srgbClr val="FFFFFE"/>
                  </a:solidFill>
                  <a:effectLst/>
                  <a:latin typeface="Arial"/>
                  <a:ea typeface="Cambria"/>
                </a:rPr>
                <a:t>CALL CENTRE</a:t>
              </a:r>
              <a:endParaRPr lang="en-SG" sz="1200">
                <a:effectLst/>
                <a:latin typeface="Times New Roman"/>
                <a:ea typeface="Cambria"/>
              </a:endParaRPr>
            </a:p>
          </p:txBody>
        </p:sp>
        <p:sp>
          <p:nvSpPr>
            <p:cNvPr id="16" name="Text Box 59"/>
            <p:cNvSpPr txBox="1">
              <a:spLocks noChangeArrowheads="1"/>
            </p:cNvSpPr>
            <p:nvPr/>
          </p:nvSpPr>
          <p:spPr bwMode="auto">
            <a:xfrm>
              <a:off x="3683425" y="1875891"/>
              <a:ext cx="1259205" cy="15137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a:solidFill>
                    <a:srgbClr val="FFFFFE"/>
                  </a:solidFill>
                  <a:effectLst/>
                  <a:latin typeface="Arial"/>
                  <a:ea typeface="Cambria"/>
                </a:rPr>
                <a:t>TARGET MARKETING</a:t>
              </a:r>
              <a:endParaRPr lang="en-SG" sz="1200">
                <a:effectLst/>
                <a:latin typeface="Times New Roman"/>
                <a:ea typeface="Cambria"/>
              </a:endParaRPr>
            </a:p>
          </p:txBody>
        </p:sp>
        <p:sp>
          <p:nvSpPr>
            <p:cNvPr id="17" name="Text Box 61"/>
            <p:cNvSpPr txBox="1">
              <a:spLocks noChangeArrowheads="1"/>
            </p:cNvSpPr>
            <p:nvPr/>
          </p:nvSpPr>
          <p:spPr bwMode="auto">
            <a:xfrm>
              <a:off x="6539020" y="1867243"/>
              <a:ext cx="1230630"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a:solidFill>
                    <a:srgbClr val="FFFFFE"/>
                  </a:solidFill>
                  <a:effectLst/>
                  <a:latin typeface="Arial"/>
                  <a:ea typeface="Cambria"/>
                </a:rPr>
                <a:t>DATA MANAGEMENT</a:t>
              </a:r>
              <a:endParaRPr lang="en-SG" sz="1200" dirty="0">
                <a:effectLst/>
                <a:latin typeface="Times New Roman"/>
                <a:ea typeface="Cambria"/>
              </a:endParaRPr>
            </a:p>
          </p:txBody>
        </p:sp>
        <p:sp>
          <p:nvSpPr>
            <p:cNvPr id="18" name="Text Box 58"/>
            <p:cNvSpPr txBox="1">
              <a:spLocks noChangeArrowheads="1"/>
            </p:cNvSpPr>
            <p:nvPr/>
          </p:nvSpPr>
          <p:spPr bwMode="auto">
            <a:xfrm>
              <a:off x="2170220" y="1876407"/>
              <a:ext cx="1384935" cy="16038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err="1">
                  <a:solidFill>
                    <a:srgbClr val="FFFFFE"/>
                  </a:solidFill>
                  <a:effectLst/>
                  <a:latin typeface="Arial"/>
                  <a:ea typeface="Cambria"/>
                </a:rPr>
                <a:t>INSTALLBASE</a:t>
              </a:r>
              <a:r>
                <a:rPr lang="en-SG" sz="700" spc="100" dirty="0">
                  <a:solidFill>
                    <a:srgbClr val="FFFFFE"/>
                  </a:solidFill>
                  <a:effectLst/>
                  <a:latin typeface="Arial"/>
                  <a:ea typeface="Cambria"/>
                </a:rPr>
                <a:t> PROFILE</a:t>
              </a:r>
              <a:endParaRPr lang="en-SG" sz="1200" dirty="0">
                <a:effectLst/>
                <a:latin typeface="Times New Roman"/>
                <a:ea typeface="Cambria"/>
              </a:endParaRPr>
            </a:p>
          </p:txBody>
        </p:sp>
      </p:grpSp>
    </p:spTree>
    <p:extLst>
      <p:ext uri="{BB962C8B-B14F-4D97-AF65-F5344CB8AC3E}">
        <p14:creationId xmlns:p14="http://schemas.microsoft.com/office/powerpoint/2010/main" val="3239297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1908175" y="225425"/>
            <a:ext cx="6840538"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SG" altLang="en-US"/>
          </a:p>
        </p:txBody>
      </p:sp>
      <p:sp>
        <p:nvSpPr>
          <p:cNvPr id="22531" name="Rectangle 3"/>
          <p:cNvSpPr>
            <a:spLocks noGrp="1" noChangeArrowheads="1"/>
          </p:cNvSpPr>
          <p:nvPr>
            <p:ph type="body" idx="1"/>
          </p:nvPr>
        </p:nvSpPr>
        <p:spPr bwMode="auto">
          <a:xfrm>
            <a:off x="1908175" y="1449388"/>
            <a:ext cx="6840538" cy="475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SG" altLang="en-US"/>
          </a:p>
        </p:txBody>
      </p:sp>
      <p:sp>
        <p:nvSpPr>
          <p:cNvPr id="22532" name="Rectangle 4"/>
          <p:cNvSpPr>
            <a:spLocks noGrp="1" noChangeArrowheads="1"/>
          </p:cNvSpPr>
          <p:nvPr>
            <p:ph type="dt" sz="half" idx="2"/>
          </p:nvPr>
        </p:nvSpPr>
        <p:spPr bwMode="auto">
          <a:xfrm>
            <a:off x="431800" y="6308725"/>
            <a:ext cx="1838325"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900">
                <a:latin typeface="+mn-lt"/>
              </a:defRPr>
            </a:lvl1pPr>
          </a:lstStyle>
          <a:p>
            <a:endParaRPr lang="en-SG" altLang="en-US"/>
          </a:p>
        </p:txBody>
      </p:sp>
      <p:sp>
        <p:nvSpPr>
          <p:cNvPr id="22533" name="Rectangle 5"/>
          <p:cNvSpPr>
            <a:spLocks noGrp="1" noChangeArrowheads="1"/>
          </p:cNvSpPr>
          <p:nvPr>
            <p:ph type="ftr" sz="quarter" idx="3"/>
          </p:nvPr>
        </p:nvSpPr>
        <p:spPr bwMode="auto">
          <a:xfrm>
            <a:off x="2376488" y="6308725"/>
            <a:ext cx="4314825"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900">
                <a:latin typeface="+mn-lt"/>
              </a:defRPr>
            </a:lvl1pPr>
          </a:lstStyle>
          <a:p>
            <a:endParaRPr lang="en-SG" altLang="en-US"/>
          </a:p>
        </p:txBody>
      </p:sp>
      <p:sp>
        <p:nvSpPr>
          <p:cNvPr id="22534" name="Rectangle 6"/>
          <p:cNvSpPr>
            <a:spLocks noGrp="1" noChangeArrowheads="1"/>
          </p:cNvSpPr>
          <p:nvPr>
            <p:ph type="sldNum" sz="quarter" idx="4"/>
          </p:nvPr>
        </p:nvSpPr>
        <p:spPr bwMode="auto">
          <a:xfrm>
            <a:off x="6843713" y="6308725"/>
            <a:ext cx="1905000"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900">
                <a:latin typeface="+mn-lt"/>
              </a:defRPr>
            </a:lvl1pPr>
          </a:lstStyle>
          <a:p>
            <a:fld id="{980FEF96-10CC-4F38-897A-BA632204D3E8}" type="slidenum">
              <a:rPr lang="en-SG" altLang="en-US"/>
              <a:pPr/>
              <a:t>‹#›</a:t>
            </a:fld>
            <a:endParaRPr lang="en-SG" altLang="en-US"/>
          </a:p>
        </p:txBody>
      </p:sp>
      <p:pic>
        <p:nvPicPr>
          <p:cNvPr id="12" name="Picture 177" descr="csk_biorep_page1IMAGE"/>
          <p:cNvPicPr>
            <a:picLocks noChangeAspect="1" noChangeArrowheads="1"/>
          </p:cNvPicPr>
          <p:nvPr userDrawn="1"/>
        </p:nvPicPr>
        <p:blipFill rotWithShape="1">
          <a:blip r:embed="rId6">
            <a:extLst>
              <a:ext uri="{28A0092B-C50C-407E-A947-70E740481C1C}">
                <a14:useLocalDpi xmlns:a14="http://schemas.microsoft.com/office/drawing/2010/main" val="0"/>
              </a:ext>
            </a:extLst>
          </a:blip>
          <a:srcRect t="42069" b="20000"/>
          <a:stretch/>
        </p:blipFill>
        <p:spPr bwMode="auto">
          <a:xfrm>
            <a:off x="0" y="0"/>
            <a:ext cx="9144000" cy="122971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77" descr="csk_biorep_page1IMAGE"/>
          <p:cNvPicPr>
            <a:picLocks noChangeAspect="1" noChangeArrowheads="1"/>
          </p:cNvPicPr>
          <p:nvPr userDrawn="1"/>
        </p:nvPicPr>
        <p:blipFill rotWithShape="1">
          <a:blip r:embed="rId6">
            <a:extLst>
              <a:ext uri="{28A0092B-C50C-407E-A947-70E740481C1C}">
                <a14:useLocalDpi xmlns:a14="http://schemas.microsoft.com/office/drawing/2010/main" val="0"/>
              </a:ext>
            </a:extLst>
          </a:blip>
          <a:srcRect t="77645" b="19999"/>
          <a:stretch/>
        </p:blipFill>
        <p:spPr bwMode="auto">
          <a:xfrm>
            <a:off x="0" y="6680636"/>
            <a:ext cx="9144000" cy="16159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1DD836E9-F244-4530-BDB9-C0769EB21648}"/>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575984" y="303430"/>
            <a:ext cx="2172729" cy="622849"/>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53" r:id="rId2"/>
    <p:sldLayoutId id="2147483662" r:id="rId3"/>
    <p:sldLayoutId id="2147483663" r:id="rId4"/>
  </p:sldLayoutIdLst>
  <p:txStyles>
    <p:titleStyle>
      <a:lvl1pPr algn="l" rtl="0" eaLnBrk="1" fontAlgn="base" hangingPunct="1">
        <a:spcBef>
          <a:spcPct val="0"/>
        </a:spcBef>
        <a:spcAft>
          <a:spcPct val="0"/>
        </a:spcAft>
        <a:defRPr sz="2800">
          <a:solidFill>
            <a:schemeClr val="tx1"/>
          </a:solidFill>
          <a:latin typeface="+mj-lt"/>
          <a:ea typeface="+mj-ea"/>
          <a:cs typeface="+mj-cs"/>
        </a:defRPr>
      </a:lvl1pPr>
      <a:lvl2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2pPr>
      <a:lvl3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3pPr>
      <a:lvl4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4pPr>
      <a:lvl5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5pPr>
      <a:lvl6pPr marL="457200" algn="l" rtl="0" eaLnBrk="1" fontAlgn="base" hangingPunct="1">
        <a:spcBef>
          <a:spcPct val="0"/>
        </a:spcBef>
        <a:spcAft>
          <a:spcPct val="0"/>
        </a:spcAft>
        <a:defRPr sz="2800">
          <a:solidFill>
            <a:schemeClr val="tx1"/>
          </a:solidFill>
          <a:latin typeface="Century Gothic" pitchFamily="34" charset="0"/>
          <a:cs typeface="Times New Roman" pitchFamily="18" charset="0"/>
        </a:defRPr>
      </a:lvl6pPr>
      <a:lvl7pPr marL="914400" algn="l" rtl="0" eaLnBrk="1" fontAlgn="base" hangingPunct="1">
        <a:spcBef>
          <a:spcPct val="0"/>
        </a:spcBef>
        <a:spcAft>
          <a:spcPct val="0"/>
        </a:spcAft>
        <a:defRPr sz="2800">
          <a:solidFill>
            <a:schemeClr val="tx1"/>
          </a:solidFill>
          <a:latin typeface="Century Gothic" pitchFamily="34" charset="0"/>
          <a:cs typeface="Times New Roman" pitchFamily="18" charset="0"/>
        </a:defRPr>
      </a:lvl7pPr>
      <a:lvl8pPr marL="1371600" algn="l" rtl="0" eaLnBrk="1" fontAlgn="base" hangingPunct="1">
        <a:spcBef>
          <a:spcPct val="0"/>
        </a:spcBef>
        <a:spcAft>
          <a:spcPct val="0"/>
        </a:spcAft>
        <a:defRPr sz="2800">
          <a:solidFill>
            <a:schemeClr val="tx1"/>
          </a:solidFill>
          <a:latin typeface="Century Gothic" pitchFamily="34" charset="0"/>
          <a:cs typeface="Times New Roman" pitchFamily="18" charset="0"/>
        </a:defRPr>
      </a:lvl8pPr>
      <a:lvl9pPr marL="1828800" algn="l" rtl="0" eaLnBrk="1" fontAlgn="base" hangingPunct="1">
        <a:spcBef>
          <a:spcPct val="0"/>
        </a:spcBef>
        <a:spcAft>
          <a:spcPct val="0"/>
        </a:spcAft>
        <a:defRPr sz="2800">
          <a:solidFill>
            <a:schemeClr val="tx1"/>
          </a:solidFill>
          <a:latin typeface="Century Gothic" pitchFamily="34" charset="0"/>
          <a:cs typeface="Times New Roman" pitchFamily="18" charset="0"/>
        </a:defRPr>
      </a:lvl9pPr>
    </p:titleStyle>
    <p:bodyStyle>
      <a:lvl1pPr marL="342900" indent="-342900" algn="l" rtl="0" eaLnBrk="1" fontAlgn="base" hangingPunct="1">
        <a:spcBef>
          <a:spcPct val="20000"/>
        </a:spcBef>
        <a:spcAft>
          <a:spcPct val="20000"/>
        </a:spcAft>
        <a:buClr>
          <a:schemeClr val="tx1"/>
        </a:buClr>
        <a:buChar char="•"/>
        <a:defRPr sz="2000">
          <a:solidFill>
            <a:schemeClr val="tx1"/>
          </a:solidFill>
          <a:latin typeface="+mn-lt"/>
          <a:ea typeface="+mn-ea"/>
          <a:cs typeface="+mn-cs"/>
        </a:defRPr>
      </a:lvl1pPr>
      <a:lvl2pPr marL="742950" indent="-285750" algn="l" rtl="0" eaLnBrk="1" fontAlgn="base" hangingPunct="1">
        <a:spcBef>
          <a:spcPct val="20000"/>
        </a:spcBef>
        <a:spcAft>
          <a:spcPct val="20000"/>
        </a:spcAft>
        <a:buClr>
          <a:schemeClr val="tx1"/>
        </a:buClr>
        <a:buChar char="•"/>
        <a:defRPr>
          <a:solidFill>
            <a:schemeClr val="tx1"/>
          </a:solidFill>
          <a:latin typeface="+mn-lt"/>
          <a:cs typeface="+mn-cs"/>
        </a:defRPr>
      </a:lvl2pPr>
      <a:lvl3pPr marL="1143000" indent="-228600" algn="l" rtl="0" eaLnBrk="1" fontAlgn="base" hangingPunct="1">
        <a:spcBef>
          <a:spcPct val="20000"/>
        </a:spcBef>
        <a:spcAft>
          <a:spcPct val="20000"/>
        </a:spcAft>
        <a:buClr>
          <a:schemeClr val="tx1"/>
        </a:buClr>
        <a:buChar char="•"/>
        <a:defRPr sz="1600">
          <a:solidFill>
            <a:schemeClr val="tx1"/>
          </a:solidFill>
          <a:latin typeface="+mn-lt"/>
          <a:cs typeface="+mn-cs"/>
        </a:defRPr>
      </a:lvl3pPr>
      <a:lvl4pPr marL="1600200" indent="-228600" algn="l" rtl="0" eaLnBrk="1" fontAlgn="base" hangingPunct="1">
        <a:spcBef>
          <a:spcPct val="20000"/>
        </a:spcBef>
        <a:spcAft>
          <a:spcPct val="20000"/>
        </a:spcAft>
        <a:buClr>
          <a:schemeClr val="tx1"/>
        </a:buClr>
        <a:buChar char="•"/>
        <a:defRPr sz="1400">
          <a:solidFill>
            <a:schemeClr val="tx1"/>
          </a:solidFill>
          <a:latin typeface="+mn-lt"/>
          <a:cs typeface="+mn-cs"/>
        </a:defRPr>
      </a:lvl4pPr>
      <a:lvl5pPr marL="2057400" indent="-228600" algn="l" rtl="0" eaLnBrk="1" fontAlgn="base" hangingPunct="1">
        <a:spcBef>
          <a:spcPct val="20000"/>
        </a:spcBef>
        <a:spcAft>
          <a:spcPct val="20000"/>
        </a:spcAft>
        <a:buClr>
          <a:schemeClr val="tx1"/>
        </a:buClr>
        <a:buChar char="•"/>
        <a:defRPr sz="1200">
          <a:solidFill>
            <a:schemeClr val="tx1"/>
          </a:solidFill>
          <a:latin typeface="+mn-lt"/>
          <a:cs typeface="+mn-cs"/>
        </a:defRPr>
      </a:lvl5pPr>
      <a:lvl6pPr marL="2514600" indent="-228600" algn="l" rtl="0" eaLnBrk="1" fontAlgn="base" hangingPunct="1">
        <a:spcBef>
          <a:spcPct val="20000"/>
        </a:spcBef>
        <a:spcAft>
          <a:spcPct val="20000"/>
        </a:spcAft>
        <a:buClr>
          <a:schemeClr val="tx1"/>
        </a:buClr>
        <a:buChar char="•"/>
        <a:defRPr sz="1200">
          <a:solidFill>
            <a:schemeClr val="tx1"/>
          </a:solidFill>
          <a:latin typeface="+mn-lt"/>
          <a:cs typeface="+mn-cs"/>
        </a:defRPr>
      </a:lvl6pPr>
      <a:lvl7pPr marL="2971800" indent="-228600" algn="l" rtl="0" eaLnBrk="1" fontAlgn="base" hangingPunct="1">
        <a:spcBef>
          <a:spcPct val="20000"/>
        </a:spcBef>
        <a:spcAft>
          <a:spcPct val="20000"/>
        </a:spcAft>
        <a:buClr>
          <a:schemeClr val="tx1"/>
        </a:buClr>
        <a:buChar char="•"/>
        <a:defRPr sz="1200">
          <a:solidFill>
            <a:schemeClr val="tx1"/>
          </a:solidFill>
          <a:latin typeface="+mn-lt"/>
          <a:cs typeface="+mn-cs"/>
        </a:defRPr>
      </a:lvl7pPr>
      <a:lvl8pPr marL="3429000" indent="-228600" algn="l" rtl="0" eaLnBrk="1" fontAlgn="base" hangingPunct="1">
        <a:spcBef>
          <a:spcPct val="20000"/>
        </a:spcBef>
        <a:spcAft>
          <a:spcPct val="20000"/>
        </a:spcAft>
        <a:buClr>
          <a:schemeClr val="tx1"/>
        </a:buClr>
        <a:buChar char="•"/>
        <a:defRPr sz="1200">
          <a:solidFill>
            <a:schemeClr val="tx1"/>
          </a:solidFill>
          <a:latin typeface="+mn-lt"/>
          <a:cs typeface="+mn-cs"/>
        </a:defRPr>
      </a:lvl8pPr>
      <a:lvl9pPr marL="3886200" indent="-228600" algn="l" rtl="0" eaLnBrk="1" fontAlgn="base" hangingPunct="1">
        <a:spcBef>
          <a:spcPct val="20000"/>
        </a:spcBef>
        <a:spcAft>
          <a:spcPct val="20000"/>
        </a:spcAft>
        <a:buClr>
          <a:schemeClr val="tx1"/>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54.gif"/><Relationship Id="rId13" Type="http://schemas.openxmlformats.org/officeDocument/2006/relationships/image" Target="../media/image59.png"/><Relationship Id="rId18" Type="http://schemas.openxmlformats.org/officeDocument/2006/relationships/image" Target="../media/image64.png"/><Relationship Id="rId26" Type="http://schemas.openxmlformats.org/officeDocument/2006/relationships/image" Target="../media/image72.png"/><Relationship Id="rId39" Type="http://schemas.openxmlformats.org/officeDocument/2006/relationships/image" Target="../media/image85.png"/><Relationship Id="rId3" Type="http://schemas.openxmlformats.org/officeDocument/2006/relationships/image" Target="../media/image49.jpeg"/><Relationship Id="rId21" Type="http://schemas.openxmlformats.org/officeDocument/2006/relationships/image" Target="../media/image67.png"/><Relationship Id="rId34" Type="http://schemas.openxmlformats.org/officeDocument/2006/relationships/image" Target="../media/image80.png"/><Relationship Id="rId42" Type="http://schemas.openxmlformats.org/officeDocument/2006/relationships/image" Target="../media/image88.png"/><Relationship Id="rId7" Type="http://schemas.openxmlformats.org/officeDocument/2006/relationships/image" Target="../media/image53.png"/><Relationship Id="rId12" Type="http://schemas.openxmlformats.org/officeDocument/2006/relationships/image" Target="../media/image58.png"/><Relationship Id="rId17" Type="http://schemas.openxmlformats.org/officeDocument/2006/relationships/image" Target="../media/image63.png"/><Relationship Id="rId25" Type="http://schemas.openxmlformats.org/officeDocument/2006/relationships/image" Target="../media/image71.png"/><Relationship Id="rId33" Type="http://schemas.openxmlformats.org/officeDocument/2006/relationships/image" Target="../media/image79.png"/><Relationship Id="rId38" Type="http://schemas.openxmlformats.org/officeDocument/2006/relationships/image" Target="../media/image84.png"/><Relationship Id="rId2" Type="http://schemas.openxmlformats.org/officeDocument/2006/relationships/image" Target="../media/image48.jpeg"/><Relationship Id="rId16" Type="http://schemas.openxmlformats.org/officeDocument/2006/relationships/image" Target="../media/image62.png"/><Relationship Id="rId20" Type="http://schemas.openxmlformats.org/officeDocument/2006/relationships/image" Target="../media/image66.png"/><Relationship Id="rId29" Type="http://schemas.openxmlformats.org/officeDocument/2006/relationships/image" Target="../media/image75.jpeg"/><Relationship Id="rId41" Type="http://schemas.openxmlformats.org/officeDocument/2006/relationships/image" Target="../media/image87.png"/><Relationship Id="rId1" Type="http://schemas.openxmlformats.org/officeDocument/2006/relationships/slideLayout" Target="../slideLayouts/slideLayout3.xml"/><Relationship Id="rId6" Type="http://schemas.openxmlformats.org/officeDocument/2006/relationships/image" Target="../media/image52.jpeg"/><Relationship Id="rId11" Type="http://schemas.openxmlformats.org/officeDocument/2006/relationships/image" Target="../media/image57.png"/><Relationship Id="rId24" Type="http://schemas.openxmlformats.org/officeDocument/2006/relationships/image" Target="../media/image70.png"/><Relationship Id="rId32" Type="http://schemas.openxmlformats.org/officeDocument/2006/relationships/image" Target="../media/image78.png"/><Relationship Id="rId37" Type="http://schemas.openxmlformats.org/officeDocument/2006/relationships/image" Target="../media/image83.png"/><Relationship Id="rId40" Type="http://schemas.openxmlformats.org/officeDocument/2006/relationships/image" Target="../media/image86.jpeg"/><Relationship Id="rId45" Type="http://schemas.openxmlformats.org/officeDocument/2006/relationships/image" Target="../media/image91.png"/><Relationship Id="rId5" Type="http://schemas.openxmlformats.org/officeDocument/2006/relationships/image" Target="../media/image51.jpeg"/><Relationship Id="rId15" Type="http://schemas.openxmlformats.org/officeDocument/2006/relationships/image" Target="../media/image61.png"/><Relationship Id="rId23" Type="http://schemas.openxmlformats.org/officeDocument/2006/relationships/image" Target="../media/image69.png"/><Relationship Id="rId28" Type="http://schemas.openxmlformats.org/officeDocument/2006/relationships/image" Target="../media/image74.png"/><Relationship Id="rId36" Type="http://schemas.openxmlformats.org/officeDocument/2006/relationships/image" Target="../media/image82.png"/><Relationship Id="rId10" Type="http://schemas.openxmlformats.org/officeDocument/2006/relationships/image" Target="../media/image56.png"/><Relationship Id="rId19" Type="http://schemas.openxmlformats.org/officeDocument/2006/relationships/image" Target="../media/image65.png"/><Relationship Id="rId31" Type="http://schemas.openxmlformats.org/officeDocument/2006/relationships/image" Target="../media/image77.png"/><Relationship Id="rId44" Type="http://schemas.openxmlformats.org/officeDocument/2006/relationships/image" Target="../media/image90.png"/><Relationship Id="rId4" Type="http://schemas.openxmlformats.org/officeDocument/2006/relationships/image" Target="../media/image50.jpeg"/><Relationship Id="rId9" Type="http://schemas.openxmlformats.org/officeDocument/2006/relationships/image" Target="../media/image55.gif"/><Relationship Id="rId14" Type="http://schemas.openxmlformats.org/officeDocument/2006/relationships/image" Target="../media/image60.png"/><Relationship Id="rId22" Type="http://schemas.openxmlformats.org/officeDocument/2006/relationships/image" Target="../media/image68.png"/><Relationship Id="rId27" Type="http://schemas.openxmlformats.org/officeDocument/2006/relationships/image" Target="../media/image73.jpeg"/><Relationship Id="rId30" Type="http://schemas.openxmlformats.org/officeDocument/2006/relationships/image" Target="../media/image76.png"/><Relationship Id="rId35" Type="http://schemas.openxmlformats.org/officeDocument/2006/relationships/image" Target="../media/image81.png"/><Relationship Id="rId43" Type="http://schemas.openxmlformats.org/officeDocument/2006/relationships/image" Target="../media/image8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svg"/><Relationship Id="rId34" Type="http://schemas.openxmlformats.org/officeDocument/2006/relationships/image" Target="../media/image39.png"/><Relationship Id="rId7" Type="http://schemas.openxmlformats.org/officeDocument/2006/relationships/image" Target="../media/image12.svg"/><Relationship Id="rId12" Type="http://schemas.openxmlformats.org/officeDocument/2006/relationships/image" Target="../media/image17.png"/><Relationship Id="rId17" Type="http://schemas.openxmlformats.org/officeDocument/2006/relationships/image" Target="../media/image22.svg"/><Relationship Id="rId25" Type="http://schemas.openxmlformats.org/officeDocument/2006/relationships/image" Target="../media/image30.svg"/><Relationship Id="rId33" Type="http://schemas.openxmlformats.org/officeDocument/2006/relationships/image" Target="../media/image38.svg"/><Relationship Id="rId2" Type="http://schemas.openxmlformats.org/officeDocument/2006/relationships/notesSlide" Target="../notesSlides/notesSlide3.xml"/><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sv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svg"/><Relationship Id="rId24" Type="http://schemas.openxmlformats.org/officeDocument/2006/relationships/image" Target="../media/image29.png"/><Relationship Id="rId32" Type="http://schemas.openxmlformats.org/officeDocument/2006/relationships/image" Target="../media/image37.png"/><Relationship Id="rId37" Type="http://schemas.openxmlformats.org/officeDocument/2006/relationships/image" Target="../media/image42.svg"/><Relationship Id="rId5" Type="http://schemas.openxmlformats.org/officeDocument/2006/relationships/image" Target="../media/image10.svg"/><Relationship Id="rId15" Type="http://schemas.openxmlformats.org/officeDocument/2006/relationships/image" Target="../media/image20.svg"/><Relationship Id="rId23" Type="http://schemas.openxmlformats.org/officeDocument/2006/relationships/image" Target="../media/image28.svg"/><Relationship Id="rId28" Type="http://schemas.openxmlformats.org/officeDocument/2006/relationships/image" Target="../media/image33.png"/><Relationship Id="rId36" Type="http://schemas.openxmlformats.org/officeDocument/2006/relationships/image" Target="../media/image41.png"/><Relationship Id="rId10" Type="http://schemas.openxmlformats.org/officeDocument/2006/relationships/image" Target="../media/image15.png"/><Relationship Id="rId19" Type="http://schemas.openxmlformats.org/officeDocument/2006/relationships/image" Target="../media/image24.svg"/><Relationship Id="rId31" Type="http://schemas.openxmlformats.org/officeDocument/2006/relationships/image" Target="../media/image36.svg"/><Relationship Id="rId4" Type="http://schemas.openxmlformats.org/officeDocument/2006/relationships/image" Target="../media/image9.png"/><Relationship Id="rId9" Type="http://schemas.openxmlformats.org/officeDocument/2006/relationships/image" Target="../media/image14.sv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svg"/><Relationship Id="rId30" Type="http://schemas.openxmlformats.org/officeDocument/2006/relationships/image" Target="../media/image35.png"/><Relationship Id="rId35" Type="http://schemas.openxmlformats.org/officeDocument/2006/relationships/image" Target="../media/image40.svg"/></Relationships>
</file>

<file path=ppt/slides/_rels/slide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0" name="Text Box 6"/>
          <p:cNvSpPr txBox="1">
            <a:spLocks noChangeArrowheads="1"/>
          </p:cNvSpPr>
          <p:nvPr/>
        </p:nvSpPr>
        <p:spPr bwMode="auto">
          <a:xfrm>
            <a:off x="250824" y="6566362"/>
            <a:ext cx="432117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SG" altLang="en-US" sz="1200" dirty="0">
                <a:latin typeface="Century Gothic" pitchFamily="34" charset="0"/>
              </a:rPr>
              <a:t>Copyright © 2010 - 2018 CNCData. All Rights Reserved. </a:t>
            </a:r>
          </a:p>
        </p:txBody>
      </p:sp>
      <p:pic>
        <p:nvPicPr>
          <p:cNvPr id="5" name="Picture 4" descr="target_lg.png"/>
          <p:cNvPicPr>
            <a:picLocks noChangeAspect="1"/>
          </p:cNvPicPr>
          <p:nvPr/>
        </p:nvPicPr>
        <p:blipFill rotWithShape="1">
          <a:blip r:embed="rId2" cstate="print"/>
          <a:srcRect r="27394"/>
          <a:stretch/>
        </p:blipFill>
        <p:spPr>
          <a:xfrm flipH="1">
            <a:off x="4658316" y="3728714"/>
            <a:ext cx="3326252" cy="2576945"/>
          </a:xfrm>
          <a:prstGeom prst="rect">
            <a:avLst/>
          </a:prstGeom>
          <a:ln>
            <a:noFill/>
          </a:ln>
          <a:effectLst>
            <a:outerShdw blurRad="292100" dist="139700" dir="2700000" algn="tl" rotWithShape="0">
              <a:srgbClr val="333333">
                <a:alpha val="65000"/>
              </a:srgbClr>
            </a:outerShdw>
          </a:effectLst>
        </p:spPr>
      </p:pic>
      <p:sp>
        <p:nvSpPr>
          <p:cNvPr id="6" name="Rectangle 4"/>
          <p:cNvSpPr>
            <a:spLocks noGrp="1" noChangeArrowheads="1"/>
          </p:cNvSpPr>
          <p:nvPr>
            <p:ph type="ctrTitle"/>
          </p:nvPr>
        </p:nvSpPr>
        <p:spPr>
          <a:xfrm>
            <a:off x="888652" y="4290586"/>
            <a:ext cx="5058537" cy="2074862"/>
          </a:xfrm>
        </p:spPr>
        <p:txBody>
          <a:bodyPr/>
          <a:lstStyle/>
          <a:p>
            <a:pPr algn="r"/>
            <a:r>
              <a:rPr lang="en-SG" altLang="en-US" dirty="0"/>
              <a:t>BUSINESS INTELLIGENCE </a:t>
            </a:r>
            <a:br>
              <a:rPr lang="en-SG" altLang="en-US" dirty="0"/>
            </a:br>
            <a:r>
              <a:rPr lang="en-SG" altLang="en-US" dirty="0"/>
              <a:t>&amp; TARGET MARKETING</a:t>
            </a:r>
            <a:br>
              <a:rPr lang="en-SG" altLang="en-US" dirty="0"/>
            </a:br>
            <a:endParaRPr lang="en-SG"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37030" y="162363"/>
            <a:ext cx="6840538" cy="1008063"/>
          </a:xfrm>
        </p:spPr>
        <p:txBody>
          <a:bodyPr anchor="ctr"/>
          <a:lstStyle/>
          <a:p>
            <a:r>
              <a:rPr lang="en-US" sz="3600" b="1" noProof="1"/>
              <a:t>MARKETING AUTOMATION </a:t>
            </a:r>
            <a:br>
              <a:rPr lang="en-SG" altLang="en-US" b="1" dirty="0"/>
            </a:br>
            <a:r>
              <a:rPr lang="en-SG" altLang="en-US" sz="1900" cap="all" dirty="0"/>
              <a:t>Hybrid Lead Generation Process</a:t>
            </a:r>
            <a:endParaRPr lang="en-SG" sz="1900" cap="all" dirty="0"/>
          </a:p>
        </p:txBody>
      </p:sp>
      <p:grpSp>
        <p:nvGrpSpPr>
          <p:cNvPr id="63" name="Group 62">
            <a:extLst>
              <a:ext uri="{FF2B5EF4-FFF2-40B4-BE49-F238E27FC236}">
                <a16:creationId xmlns:a16="http://schemas.microsoft.com/office/drawing/2014/main" id="{6A3C9D74-609C-4848-BE42-63CC2A10C1F9}"/>
              </a:ext>
            </a:extLst>
          </p:cNvPr>
          <p:cNvGrpSpPr/>
          <p:nvPr/>
        </p:nvGrpSpPr>
        <p:grpSpPr>
          <a:xfrm>
            <a:off x="147063" y="817033"/>
            <a:ext cx="8849874" cy="4049979"/>
            <a:chOff x="501811" y="75856"/>
            <a:chExt cx="11256363" cy="6463323"/>
          </a:xfrm>
        </p:grpSpPr>
        <p:grpSp>
          <p:nvGrpSpPr>
            <p:cNvPr id="64" name="Group 63">
              <a:extLst>
                <a:ext uri="{FF2B5EF4-FFF2-40B4-BE49-F238E27FC236}">
                  <a16:creationId xmlns:a16="http://schemas.microsoft.com/office/drawing/2014/main" id="{E3A3ED3C-12AC-496D-B8FB-99E5C54E123E}"/>
                </a:ext>
              </a:extLst>
            </p:cNvPr>
            <p:cNvGrpSpPr/>
            <p:nvPr/>
          </p:nvGrpSpPr>
          <p:grpSpPr>
            <a:xfrm>
              <a:off x="4379184" y="75856"/>
              <a:ext cx="4327193" cy="6463323"/>
              <a:chOff x="4379184" y="238540"/>
              <a:chExt cx="4327193" cy="6463323"/>
            </a:xfrm>
          </p:grpSpPr>
          <p:sp>
            <p:nvSpPr>
              <p:cNvPr id="90" name="_color1">
                <a:extLst>
                  <a:ext uri="{FF2B5EF4-FFF2-40B4-BE49-F238E27FC236}">
                    <a16:creationId xmlns:a16="http://schemas.microsoft.com/office/drawing/2014/main" id="{9AD59DFB-CAE5-4F75-B5FC-B45A837B9939}"/>
                  </a:ext>
                </a:extLst>
              </p:cNvPr>
              <p:cNvSpPr>
                <a:spLocks/>
              </p:cNvSpPr>
              <p:nvPr/>
            </p:nvSpPr>
            <p:spPr bwMode="gray">
              <a:xfrm>
                <a:off x="6182018" y="1652894"/>
                <a:ext cx="667569" cy="5048969"/>
              </a:xfrm>
              <a:custGeom>
                <a:avLst/>
                <a:gdLst/>
                <a:ahLst/>
                <a:cxnLst>
                  <a:cxn ang="0">
                    <a:pos x="0" y="2152"/>
                  </a:cxn>
                  <a:cxn ang="0">
                    <a:pos x="146" y="2152"/>
                  </a:cxn>
                  <a:cxn ang="0">
                    <a:pos x="34" y="0"/>
                  </a:cxn>
                  <a:cxn ang="0">
                    <a:pos x="560" y="0"/>
                  </a:cxn>
                  <a:cxn ang="0">
                    <a:pos x="440" y="2152"/>
                  </a:cxn>
                  <a:cxn ang="0">
                    <a:pos x="586" y="2152"/>
                  </a:cxn>
                  <a:cxn ang="0">
                    <a:pos x="294" y="2447"/>
                  </a:cxn>
                  <a:cxn ang="0">
                    <a:pos x="0" y="2152"/>
                  </a:cxn>
                </a:cxnLst>
                <a:rect l="0" t="0" r="r" b="b"/>
                <a:pathLst>
                  <a:path w="586" h="2447">
                    <a:moveTo>
                      <a:pt x="0" y="2152"/>
                    </a:moveTo>
                    <a:lnTo>
                      <a:pt x="146" y="2152"/>
                    </a:lnTo>
                    <a:lnTo>
                      <a:pt x="34" y="0"/>
                    </a:lnTo>
                    <a:lnTo>
                      <a:pt x="560" y="0"/>
                    </a:lnTo>
                    <a:lnTo>
                      <a:pt x="440" y="2152"/>
                    </a:lnTo>
                    <a:lnTo>
                      <a:pt x="586" y="2152"/>
                    </a:lnTo>
                    <a:lnTo>
                      <a:pt x="294" y="2447"/>
                    </a:lnTo>
                    <a:lnTo>
                      <a:pt x="0" y="2152"/>
                    </a:lnTo>
                    <a:close/>
                  </a:path>
                </a:pathLst>
              </a:custGeom>
              <a:gradFill rotWithShape="1">
                <a:gsLst>
                  <a:gs pos="0">
                    <a:schemeClr val="accent1">
                      <a:lumMod val="20000"/>
                      <a:lumOff val="80000"/>
                      <a:alpha val="50000"/>
                    </a:schemeClr>
                  </a:gs>
                  <a:gs pos="100000">
                    <a:schemeClr val="accent1">
                      <a:lumMod val="75000"/>
                    </a:schemeClr>
                  </a:gs>
                </a:gsLst>
                <a:lin ang="5400000" scaled="1"/>
              </a:gradFill>
              <a:ln w="19050">
                <a:noFill/>
                <a:round/>
                <a:headEnd/>
                <a:tailEnd/>
              </a:ln>
            </p:spPr>
            <p:txBody>
              <a:bodyPr/>
              <a:lstStyle/>
              <a:p>
                <a:endParaRPr lang="de-DE" sz="1800" noProof="1">
                  <a:latin typeface="Calibri" panose="020F0502020204030204" pitchFamily="34" charset="0"/>
                  <a:cs typeface="Calibri" panose="020F0502020204030204" pitchFamily="34" charset="0"/>
                </a:endParaRPr>
              </a:p>
            </p:txBody>
          </p:sp>
          <p:sp>
            <p:nvSpPr>
              <p:cNvPr id="91" name="Ellipse 15">
                <a:extLst>
                  <a:ext uri="{FF2B5EF4-FFF2-40B4-BE49-F238E27FC236}">
                    <a16:creationId xmlns:a16="http://schemas.microsoft.com/office/drawing/2014/main" id="{4A25D197-B637-46E4-8696-977ABE48D527}"/>
                  </a:ext>
                </a:extLst>
              </p:cNvPr>
              <p:cNvSpPr/>
              <p:nvPr/>
            </p:nvSpPr>
            <p:spPr bwMode="gray">
              <a:xfrm>
                <a:off x="5276444" y="4623404"/>
                <a:ext cx="2532676" cy="2078459"/>
              </a:xfrm>
              <a:prstGeom prst="ellipse">
                <a:avLst/>
              </a:prstGeom>
              <a:solidFill>
                <a:srgbClr val="C0C0C0"/>
              </a:solidFill>
              <a:ln w="34925">
                <a:noFill/>
              </a:ln>
              <a:effectLst>
                <a:outerShdw blurRad="1270000" dist="63500" dir="2700000" algn="tl" rotWithShape="0">
                  <a:prstClr val="black">
                    <a:alpha val="40000"/>
                  </a:prstClr>
                </a:outerShdw>
              </a:effectLst>
              <a:scene3d>
                <a:camera prst="perspectiveFront" fov="2700000">
                  <a:rot lat="16380000" lon="0" rev="0"/>
                </a:camera>
                <a:lightRig rig="balanced" dir="t">
                  <a:rot lat="0" lon="0" rev="11400000"/>
                </a:lightRig>
              </a:scene3d>
              <a:sp3d z="317500" extrusionH="127000" prstMaterial="metal">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sz="1800" noProof="1">
                  <a:latin typeface="Calibri" panose="020F0502020204030204" pitchFamily="34" charset="0"/>
                  <a:cs typeface="Calibri" panose="020F0502020204030204" pitchFamily="34" charset="0"/>
                </a:endParaRPr>
              </a:p>
            </p:txBody>
          </p:sp>
          <p:sp>
            <p:nvSpPr>
              <p:cNvPr id="92" name="_color1">
                <a:extLst>
                  <a:ext uri="{FF2B5EF4-FFF2-40B4-BE49-F238E27FC236}">
                    <a16:creationId xmlns:a16="http://schemas.microsoft.com/office/drawing/2014/main" id="{6D00A170-A4E9-426C-8BC7-30BA726DC86F}"/>
                  </a:ext>
                </a:extLst>
              </p:cNvPr>
              <p:cNvSpPr>
                <a:spLocks/>
              </p:cNvSpPr>
              <p:nvPr/>
            </p:nvSpPr>
            <p:spPr bwMode="gray">
              <a:xfrm>
                <a:off x="5421483" y="3909267"/>
                <a:ext cx="2253803" cy="1479079"/>
              </a:xfrm>
              <a:custGeom>
                <a:avLst/>
                <a:gdLst/>
                <a:ahLst/>
                <a:cxnLst>
                  <a:cxn ang="0">
                    <a:pos x="391" y="8"/>
                  </a:cxn>
                  <a:cxn ang="0">
                    <a:pos x="0" y="0"/>
                  </a:cxn>
                  <a:cxn ang="0">
                    <a:pos x="82" y="434"/>
                  </a:cxn>
                  <a:cxn ang="0">
                    <a:pos x="114" y="621"/>
                  </a:cxn>
                  <a:cxn ang="0">
                    <a:pos x="391" y="625"/>
                  </a:cxn>
                  <a:cxn ang="0">
                    <a:pos x="668" y="621"/>
                  </a:cxn>
                  <a:cxn ang="0">
                    <a:pos x="700" y="434"/>
                  </a:cxn>
                  <a:cxn ang="0">
                    <a:pos x="782" y="0"/>
                  </a:cxn>
                  <a:cxn ang="0">
                    <a:pos x="391" y="8"/>
                  </a:cxn>
                </a:cxnLst>
                <a:rect l="0" t="0" r="r" b="b"/>
                <a:pathLst>
                  <a:path w="782" h="625">
                    <a:moveTo>
                      <a:pt x="391" y="8"/>
                    </a:moveTo>
                    <a:cubicBezTo>
                      <a:pt x="252" y="8"/>
                      <a:pt x="120" y="5"/>
                      <a:pt x="0" y="0"/>
                    </a:cubicBezTo>
                    <a:cubicBezTo>
                      <a:pt x="34" y="169"/>
                      <a:pt x="62" y="319"/>
                      <a:pt x="82" y="434"/>
                    </a:cubicBezTo>
                    <a:cubicBezTo>
                      <a:pt x="96" y="514"/>
                      <a:pt x="107" y="578"/>
                      <a:pt x="114" y="621"/>
                    </a:cubicBezTo>
                    <a:cubicBezTo>
                      <a:pt x="202" y="624"/>
                      <a:pt x="295" y="625"/>
                      <a:pt x="391" y="625"/>
                    </a:cubicBezTo>
                    <a:cubicBezTo>
                      <a:pt x="487" y="625"/>
                      <a:pt x="580" y="624"/>
                      <a:pt x="668" y="621"/>
                    </a:cubicBezTo>
                    <a:cubicBezTo>
                      <a:pt x="675" y="578"/>
                      <a:pt x="686" y="514"/>
                      <a:pt x="700" y="434"/>
                    </a:cubicBezTo>
                    <a:cubicBezTo>
                      <a:pt x="720" y="319"/>
                      <a:pt x="747" y="169"/>
                      <a:pt x="782" y="0"/>
                    </a:cubicBezTo>
                    <a:cubicBezTo>
                      <a:pt x="662" y="5"/>
                      <a:pt x="530" y="8"/>
                      <a:pt x="391" y="8"/>
                    </a:cubicBezTo>
                    <a:close/>
                  </a:path>
                </a:pathLst>
              </a:custGeom>
              <a:gradFill rotWithShape="1">
                <a:gsLst>
                  <a:gs pos="0">
                    <a:schemeClr val="accent1">
                      <a:lumMod val="75000"/>
                      <a:alpha val="50000"/>
                    </a:schemeClr>
                  </a:gs>
                  <a:gs pos="50000">
                    <a:schemeClr val="accent1">
                      <a:lumMod val="60000"/>
                      <a:lumOff val="40000"/>
                      <a:alpha val="50000"/>
                    </a:schemeClr>
                  </a:gs>
                  <a:gs pos="100000">
                    <a:schemeClr val="accent1">
                      <a:lumMod val="75000"/>
                      <a:alpha val="95000"/>
                    </a:schemeClr>
                  </a:gs>
                </a:gsLst>
                <a:lin ang="0" scaled="1"/>
              </a:gradFill>
              <a:ln w="9525">
                <a:noFill/>
                <a:miter lim="800000"/>
                <a:headEnd/>
                <a:tailEnd/>
              </a:ln>
              <a:effectLst/>
            </p:spPr>
            <p:txBody>
              <a:bodyPr/>
              <a:lstStyle/>
              <a:p>
                <a:endParaRPr lang="en-US" sz="1800" noProof="1">
                  <a:latin typeface="Calibri" panose="020F0502020204030204" pitchFamily="34" charset="0"/>
                  <a:cs typeface="Calibri" panose="020F0502020204030204" pitchFamily="34" charset="0"/>
                </a:endParaRPr>
              </a:p>
            </p:txBody>
          </p:sp>
          <p:sp>
            <p:nvSpPr>
              <p:cNvPr id="93" name="_color1">
                <a:extLst>
                  <a:ext uri="{FF2B5EF4-FFF2-40B4-BE49-F238E27FC236}">
                    <a16:creationId xmlns:a16="http://schemas.microsoft.com/office/drawing/2014/main" id="{12806AC2-0A01-4E48-86BC-96A9A134B3A1}"/>
                  </a:ext>
                </a:extLst>
              </p:cNvPr>
              <p:cNvSpPr/>
              <p:nvPr/>
            </p:nvSpPr>
            <p:spPr bwMode="gray">
              <a:xfrm>
                <a:off x="4922405" y="2581095"/>
                <a:ext cx="3240755" cy="2659549"/>
              </a:xfrm>
              <a:prstGeom prst="ellipse">
                <a:avLst/>
              </a:prstGeom>
              <a:solidFill>
                <a:schemeClr val="accent1">
                  <a:lumMod val="75000"/>
                </a:schemeClr>
              </a:solidFill>
              <a:ln w="34925">
                <a:noFill/>
              </a:ln>
              <a:effectLst/>
              <a:scene3d>
                <a:camera prst="perspectiveFront" fov="2700000">
                  <a:rot lat="16380000" lon="0" rev="0"/>
                </a:camera>
                <a:lightRig rig="balanced" dir="t">
                  <a:rot lat="0" lon="0" rev="11400000"/>
                </a:lightRig>
              </a:scene3d>
              <a:sp3d z="317500" extrusionH="127000" prstMaterial="metal">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sz="1800" noProof="1">
                  <a:latin typeface="Calibri" panose="020F0502020204030204" pitchFamily="34" charset="0"/>
                  <a:cs typeface="Calibri" panose="020F0502020204030204" pitchFamily="34" charset="0"/>
                </a:endParaRPr>
              </a:p>
            </p:txBody>
          </p:sp>
          <p:sp>
            <p:nvSpPr>
              <p:cNvPr id="94" name="Freeform 7">
                <a:extLst>
                  <a:ext uri="{FF2B5EF4-FFF2-40B4-BE49-F238E27FC236}">
                    <a16:creationId xmlns:a16="http://schemas.microsoft.com/office/drawing/2014/main" id="{01BBEBE7-A974-44C1-BAB7-8A5D11DBF169}"/>
                  </a:ext>
                </a:extLst>
              </p:cNvPr>
              <p:cNvSpPr>
                <a:spLocks/>
              </p:cNvSpPr>
              <p:nvPr/>
            </p:nvSpPr>
            <p:spPr bwMode="gray">
              <a:xfrm>
                <a:off x="4464859" y="1976026"/>
                <a:ext cx="4068316" cy="1659412"/>
              </a:xfrm>
              <a:custGeom>
                <a:avLst/>
                <a:gdLst>
                  <a:gd name="connsiteX0" fmla="*/ 5004 w 10000"/>
                  <a:gd name="connsiteY0" fmla="*/ 430 h 10072"/>
                  <a:gd name="connsiteX1" fmla="*/ 0 w 10000"/>
                  <a:gd name="connsiteY1" fmla="*/ 0 h 10072"/>
                  <a:gd name="connsiteX2" fmla="*/ 1743 w 10000"/>
                  <a:gd name="connsiteY2" fmla="*/ 7364 h 10072"/>
                  <a:gd name="connsiteX3" fmla="*/ 1970 w 10000"/>
                  <a:gd name="connsiteY3" fmla="*/ 9026 h 10072"/>
                  <a:gd name="connsiteX4" fmla="*/ 2062 w 10000"/>
                  <a:gd name="connsiteY4" fmla="*/ 9871 h 10072"/>
                  <a:gd name="connsiteX5" fmla="*/ 5004 w 10000"/>
                  <a:gd name="connsiteY5" fmla="*/ 10000 h 10072"/>
                  <a:gd name="connsiteX6" fmla="*/ 7931 w 10000"/>
                  <a:gd name="connsiteY6" fmla="*/ 9986 h 10072"/>
                  <a:gd name="connsiteX7" fmla="*/ 8037 w 10000"/>
                  <a:gd name="connsiteY7" fmla="*/ 9026 h 10072"/>
                  <a:gd name="connsiteX8" fmla="*/ 8257 w 10000"/>
                  <a:gd name="connsiteY8" fmla="*/ 7364 h 10072"/>
                  <a:gd name="connsiteX9" fmla="*/ 10000 w 10000"/>
                  <a:gd name="connsiteY9" fmla="*/ 0 h 10072"/>
                  <a:gd name="connsiteX10" fmla="*/ 5004 w 10000"/>
                  <a:gd name="connsiteY10" fmla="*/ 430 h 10072"/>
                  <a:gd name="connsiteX0" fmla="*/ 5004 w 10000"/>
                  <a:gd name="connsiteY0" fmla="*/ 430 h 10101"/>
                  <a:gd name="connsiteX1" fmla="*/ 0 w 10000"/>
                  <a:gd name="connsiteY1" fmla="*/ 0 h 10101"/>
                  <a:gd name="connsiteX2" fmla="*/ 1743 w 10000"/>
                  <a:gd name="connsiteY2" fmla="*/ 7364 h 10101"/>
                  <a:gd name="connsiteX3" fmla="*/ 1970 w 10000"/>
                  <a:gd name="connsiteY3" fmla="*/ 9026 h 10101"/>
                  <a:gd name="connsiteX4" fmla="*/ 2062 w 10000"/>
                  <a:gd name="connsiteY4" fmla="*/ 9871 h 10101"/>
                  <a:gd name="connsiteX5" fmla="*/ 5004 w 10000"/>
                  <a:gd name="connsiteY5" fmla="*/ 10000 h 10101"/>
                  <a:gd name="connsiteX6" fmla="*/ 7931 w 10000"/>
                  <a:gd name="connsiteY6" fmla="*/ 9986 h 10101"/>
                  <a:gd name="connsiteX7" fmla="*/ 8037 w 10000"/>
                  <a:gd name="connsiteY7" fmla="*/ 9026 h 10101"/>
                  <a:gd name="connsiteX8" fmla="*/ 8257 w 10000"/>
                  <a:gd name="connsiteY8" fmla="*/ 7364 h 10101"/>
                  <a:gd name="connsiteX9" fmla="*/ 10000 w 10000"/>
                  <a:gd name="connsiteY9" fmla="*/ 0 h 10101"/>
                  <a:gd name="connsiteX10" fmla="*/ 5004 w 10000"/>
                  <a:gd name="connsiteY10" fmla="*/ 430 h 10101"/>
                  <a:gd name="connsiteX0" fmla="*/ 5004 w 10000"/>
                  <a:gd name="connsiteY0" fmla="*/ 430 h 10043"/>
                  <a:gd name="connsiteX1" fmla="*/ 0 w 10000"/>
                  <a:gd name="connsiteY1" fmla="*/ 0 h 10043"/>
                  <a:gd name="connsiteX2" fmla="*/ 1743 w 10000"/>
                  <a:gd name="connsiteY2" fmla="*/ 7364 h 10043"/>
                  <a:gd name="connsiteX3" fmla="*/ 1970 w 10000"/>
                  <a:gd name="connsiteY3" fmla="*/ 9026 h 10043"/>
                  <a:gd name="connsiteX4" fmla="*/ 2062 w 10000"/>
                  <a:gd name="connsiteY4" fmla="*/ 9871 h 10043"/>
                  <a:gd name="connsiteX5" fmla="*/ 5004 w 10000"/>
                  <a:gd name="connsiteY5" fmla="*/ 10000 h 10043"/>
                  <a:gd name="connsiteX6" fmla="*/ 7931 w 10000"/>
                  <a:gd name="connsiteY6" fmla="*/ 9986 h 10043"/>
                  <a:gd name="connsiteX7" fmla="*/ 8037 w 10000"/>
                  <a:gd name="connsiteY7" fmla="*/ 9026 h 10043"/>
                  <a:gd name="connsiteX8" fmla="*/ 8257 w 10000"/>
                  <a:gd name="connsiteY8" fmla="*/ 7364 h 10043"/>
                  <a:gd name="connsiteX9" fmla="*/ 10000 w 10000"/>
                  <a:gd name="connsiteY9" fmla="*/ 0 h 10043"/>
                  <a:gd name="connsiteX10" fmla="*/ 5004 w 10000"/>
                  <a:gd name="connsiteY10" fmla="*/ 430 h 10043"/>
                  <a:gd name="connsiteX0" fmla="*/ 5004 w 10000"/>
                  <a:gd name="connsiteY0" fmla="*/ 430 h 10043"/>
                  <a:gd name="connsiteX1" fmla="*/ 0 w 10000"/>
                  <a:gd name="connsiteY1" fmla="*/ 0 h 10043"/>
                  <a:gd name="connsiteX2" fmla="*/ 1743 w 10000"/>
                  <a:gd name="connsiteY2" fmla="*/ 7364 h 10043"/>
                  <a:gd name="connsiteX3" fmla="*/ 1970 w 10000"/>
                  <a:gd name="connsiteY3" fmla="*/ 9026 h 10043"/>
                  <a:gd name="connsiteX4" fmla="*/ 2062 w 10000"/>
                  <a:gd name="connsiteY4" fmla="*/ 9871 h 10043"/>
                  <a:gd name="connsiteX5" fmla="*/ 5004 w 10000"/>
                  <a:gd name="connsiteY5" fmla="*/ 10000 h 10043"/>
                  <a:gd name="connsiteX6" fmla="*/ 7931 w 10000"/>
                  <a:gd name="connsiteY6" fmla="*/ 9986 h 10043"/>
                  <a:gd name="connsiteX7" fmla="*/ 8037 w 10000"/>
                  <a:gd name="connsiteY7" fmla="*/ 9026 h 10043"/>
                  <a:gd name="connsiteX8" fmla="*/ 8257 w 10000"/>
                  <a:gd name="connsiteY8" fmla="*/ 7364 h 10043"/>
                  <a:gd name="connsiteX9" fmla="*/ 10000 w 10000"/>
                  <a:gd name="connsiteY9" fmla="*/ 0 h 10043"/>
                  <a:gd name="connsiteX10" fmla="*/ 5004 w 10000"/>
                  <a:gd name="connsiteY10" fmla="*/ 430 h 10043"/>
                  <a:gd name="connsiteX0" fmla="*/ 5004 w 10000"/>
                  <a:gd name="connsiteY0" fmla="*/ 430 h 10000"/>
                  <a:gd name="connsiteX1" fmla="*/ 0 w 10000"/>
                  <a:gd name="connsiteY1" fmla="*/ 0 h 10000"/>
                  <a:gd name="connsiteX2" fmla="*/ 1743 w 10000"/>
                  <a:gd name="connsiteY2" fmla="*/ 7364 h 10000"/>
                  <a:gd name="connsiteX3" fmla="*/ 1970 w 10000"/>
                  <a:gd name="connsiteY3" fmla="*/ 9026 h 10000"/>
                  <a:gd name="connsiteX4" fmla="*/ 2062 w 10000"/>
                  <a:gd name="connsiteY4" fmla="*/ 9871 h 10000"/>
                  <a:gd name="connsiteX5" fmla="*/ 5004 w 10000"/>
                  <a:gd name="connsiteY5" fmla="*/ 10000 h 10000"/>
                  <a:gd name="connsiteX6" fmla="*/ 7931 w 10000"/>
                  <a:gd name="connsiteY6" fmla="*/ 9986 h 10000"/>
                  <a:gd name="connsiteX7" fmla="*/ 8037 w 10000"/>
                  <a:gd name="connsiteY7" fmla="*/ 9026 h 10000"/>
                  <a:gd name="connsiteX8" fmla="*/ 8257 w 10000"/>
                  <a:gd name="connsiteY8" fmla="*/ 7364 h 10000"/>
                  <a:gd name="connsiteX9" fmla="*/ 10000 w 10000"/>
                  <a:gd name="connsiteY9" fmla="*/ 0 h 10000"/>
                  <a:gd name="connsiteX10" fmla="*/ 5004 w 10000"/>
                  <a:gd name="connsiteY10" fmla="*/ 430 h 10000"/>
                  <a:gd name="connsiteX0" fmla="*/ 5004 w 10000"/>
                  <a:gd name="connsiteY0" fmla="*/ 430 h 10049"/>
                  <a:gd name="connsiteX1" fmla="*/ 0 w 10000"/>
                  <a:gd name="connsiteY1" fmla="*/ 0 h 10049"/>
                  <a:gd name="connsiteX2" fmla="*/ 1743 w 10000"/>
                  <a:gd name="connsiteY2" fmla="*/ 7364 h 10049"/>
                  <a:gd name="connsiteX3" fmla="*/ 1970 w 10000"/>
                  <a:gd name="connsiteY3" fmla="*/ 9026 h 10049"/>
                  <a:gd name="connsiteX4" fmla="*/ 2062 w 10000"/>
                  <a:gd name="connsiteY4" fmla="*/ 9871 h 10049"/>
                  <a:gd name="connsiteX5" fmla="*/ 5004 w 10000"/>
                  <a:gd name="connsiteY5" fmla="*/ 10000 h 10049"/>
                  <a:gd name="connsiteX6" fmla="*/ 7931 w 10000"/>
                  <a:gd name="connsiteY6" fmla="*/ 9986 h 10049"/>
                  <a:gd name="connsiteX7" fmla="*/ 8037 w 10000"/>
                  <a:gd name="connsiteY7" fmla="*/ 9026 h 10049"/>
                  <a:gd name="connsiteX8" fmla="*/ 8257 w 10000"/>
                  <a:gd name="connsiteY8" fmla="*/ 7364 h 10049"/>
                  <a:gd name="connsiteX9" fmla="*/ 10000 w 10000"/>
                  <a:gd name="connsiteY9" fmla="*/ 0 h 10049"/>
                  <a:gd name="connsiteX10" fmla="*/ 5004 w 10000"/>
                  <a:gd name="connsiteY10" fmla="*/ 430 h 10049"/>
                  <a:gd name="connsiteX0" fmla="*/ 5004 w 10000"/>
                  <a:gd name="connsiteY0" fmla="*/ 430 h 10000"/>
                  <a:gd name="connsiteX1" fmla="*/ 0 w 10000"/>
                  <a:gd name="connsiteY1" fmla="*/ 0 h 10000"/>
                  <a:gd name="connsiteX2" fmla="*/ 1743 w 10000"/>
                  <a:gd name="connsiteY2" fmla="*/ 7364 h 10000"/>
                  <a:gd name="connsiteX3" fmla="*/ 1970 w 10000"/>
                  <a:gd name="connsiteY3" fmla="*/ 9026 h 10000"/>
                  <a:gd name="connsiteX4" fmla="*/ 2062 w 10000"/>
                  <a:gd name="connsiteY4" fmla="*/ 9871 h 10000"/>
                  <a:gd name="connsiteX5" fmla="*/ 5004 w 10000"/>
                  <a:gd name="connsiteY5" fmla="*/ 10000 h 10000"/>
                  <a:gd name="connsiteX6" fmla="*/ 7931 w 10000"/>
                  <a:gd name="connsiteY6" fmla="*/ 9986 h 10000"/>
                  <a:gd name="connsiteX7" fmla="*/ 8037 w 10000"/>
                  <a:gd name="connsiteY7" fmla="*/ 9026 h 10000"/>
                  <a:gd name="connsiteX8" fmla="*/ 8257 w 10000"/>
                  <a:gd name="connsiteY8" fmla="*/ 7364 h 10000"/>
                  <a:gd name="connsiteX9" fmla="*/ 10000 w 10000"/>
                  <a:gd name="connsiteY9" fmla="*/ 0 h 10000"/>
                  <a:gd name="connsiteX10" fmla="*/ 5004 w 10000"/>
                  <a:gd name="connsiteY10" fmla="*/ 430 h 10000"/>
                  <a:gd name="connsiteX0" fmla="*/ 5004 w 10000"/>
                  <a:gd name="connsiteY0" fmla="*/ 430 h 10000"/>
                  <a:gd name="connsiteX1" fmla="*/ 0 w 10000"/>
                  <a:gd name="connsiteY1" fmla="*/ 0 h 10000"/>
                  <a:gd name="connsiteX2" fmla="*/ 1743 w 10000"/>
                  <a:gd name="connsiteY2" fmla="*/ 7364 h 10000"/>
                  <a:gd name="connsiteX3" fmla="*/ 1970 w 10000"/>
                  <a:gd name="connsiteY3" fmla="*/ 9026 h 10000"/>
                  <a:gd name="connsiteX4" fmla="*/ 2062 w 10000"/>
                  <a:gd name="connsiteY4" fmla="*/ 9871 h 10000"/>
                  <a:gd name="connsiteX5" fmla="*/ 5004 w 10000"/>
                  <a:gd name="connsiteY5" fmla="*/ 10000 h 10000"/>
                  <a:gd name="connsiteX6" fmla="*/ 7931 w 10000"/>
                  <a:gd name="connsiteY6" fmla="*/ 9986 h 10000"/>
                  <a:gd name="connsiteX7" fmla="*/ 8037 w 10000"/>
                  <a:gd name="connsiteY7" fmla="*/ 9026 h 10000"/>
                  <a:gd name="connsiteX8" fmla="*/ 8257 w 10000"/>
                  <a:gd name="connsiteY8" fmla="*/ 7364 h 10000"/>
                  <a:gd name="connsiteX9" fmla="*/ 10000 w 10000"/>
                  <a:gd name="connsiteY9" fmla="*/ 0 h 10000"/>
                  <a:gd name="connsiteX10" fmla="*/ 5004 w 10000"/>
                  <a:gd name="connsiteY10" fmla="*/ 430 h 10000"/>
                  <a:gd name="connsiteX0" fmla="*/ 5004 w 10000"/>
                  <a:gd name="connsiteY0" fmla="*/ 430 h 10049"/>
                  <a:gd name="connsiteX1" fmla="*/ 0 w 10000"/>
                  <a:gd name="connsiteY1" fmla="*/ 0 h 10049"/>
                  <a:gd name="connsiteX2" fmla="*/ 1743 w 10000"/>
                  <a:gd name="connsiteY2" fmla="*/ 7364 h 10049"/>
                  <a:gd name="connsiteX3" fmla="*/ 1970 w 10000"/>
                  <a:gd name="connsiteY3" fmla="*/ 9026 h 10049"/>
                  <a:gd name="connsiteX4" fmla="*/ 2062 w 10000"/>
                  <a:gd name="connsiteY4" fmla="*/ 9871 h 10049"/>
                  <a:gd name="connsiteX5" fmla="*/ 5004 w 10000"/>
                  <a:gd name="connsiteY5" fmla="*/ 10000 h 10049"/>
                  <a:gd name="connsiteX6" fmla="*/ 7931 w 10000"/>
                  <a:gd name="connsiteY6" fmla="*/ 9986 h 10049"/>
                  <a:gd name="connsiteX7" fmla="*/ 8037 w 10000"/>
                  <a:gd name="connsiteY7" fmla="*/ 9026 h 10049"/>
                  <a:gd name="connsiteX8" fmla="*/ 8257 w 10000"/>
                  <a:gd name="connsiteY8" fmla="*/ 7364 h 10049"/>
                  <a:gd name="connsiteX9" fmla="*/ 10000 w 10000"/>
                  <a:gd name="connsiteY9" fmla="*/ 0 h 10049"/>
                  <a:gd name="connsiteX10" fmla="*/ 5004 w 10000"/>
                  <a:gd name="connsiteY10" fmla="*/ 430 h 10049"/>
                  <a:gd name="connsiteX0" fmla="*/ 5004 w 10000"/>
                  <a:gd name="connsiteY0" fmla="*/ 430 h 10000"/>
                  <a:gd name="connsiteX1" fmla="*/ 0 w 10000"/>
                  <a:gd name="connsiteY1" fmla="*/ 0 h 10000"/>
                  <a:gd name="connsiteX2" fmla="*/ 1743 w 10000"/>
                  <a:gd name="connsiteY2" fmla="*/ 7364 h 10000"/>
                  <a:gd name="connsiteX3" fmla="*/ 1970 w 10000"/>
                  <a:gd name="connsiteY3" fmla="*/ 9026 h 10000"/>
                  <a:gd name="connsiteX4" fmla="*/ 2062 w 10000"/>
                  <a:gd name="connsiteY4" fmla="*/ 9871 h 10000"/>
                  <a:gd name="connsiteX5" fmla="*/ 5004 w 10000"/>
                  <a:gd name="connsiteY5" fmla="*/ 10000 h 10000"/>
                  <a:gd name="connsiteX6" fmla="*/ 7931 w 10000"/>
                  <a:gd name="connsiteY6" fmla="*/ 9986 h 10000"/>
                  <a:gd name="connsiteX7" fmla="*/ 8037 w 10000"/>
                  <a:gd name="connsiteY7" fmla="*/ 9026 h 10000"/>
                  <a:gd name="connsiteX8" fmla="*/ 8257 w 10000"/>
                  <a:gd name="connsiteY8" fmla="*/ 7364 h 10000"/>
                  <a:gd name="connsiteX9" fmla="*/ 10000 w 10000"/>
                  <a:gd name="connsiteY9" fmla="*/ 0 h 10000"/>
                  <a:gd name="connsiteX10" fmla="*/ 5004 w 10000"/>
                  <a:gd name="connsiteY10" fmla="*/ 430 h 10000"/>
                  <a:gd name="connsiteX0" fmla="*/ 5004 w 10000"/>
                  <a:gd name="connsiteY0" fmla="*/ 430 h 10049"/>
                  <a:gd name="connsiteX1" fmla="*/ 0 w 10000"/>
                  <a:gd name="connsiteY1" fmla="*/ 0 h 10049"/>
                  <a:gd name="connsiteX2" fmla="*/ 1743 w 10000"/>
                  <a:gd name="connsiteY2" fmla="*/ 7364 h 10049"/>
                  <a:gd name="connsiteX3" fmla="*/ 1970 w 10000"/>
                  <a:gd name="connsiteY3" fmla="*/ 9026 h 10049"/>
                  <a:gd name="connsiteX4" fmla="*/ 2062 w 10000"/>
                  <a:gd name="connsiteY4" fmla="*/ 9871 h 10049"/>
                  <a:gd name="connsiteX5" fmla="*/ 5004 w 10000"/>
                  <a:gd name="connsiteY5" fmla="*/ 10000 h 10049"/>
                  <a:gd name="connsiteX6" fmla="*/ 7931 w 10000"/>
                  <a:gd name="connsiteY6" fmla="*/ 9986 h 10049"/>
                  <a:gd name="connsiteX7" fmla="*/ 8037 w 10000"/>
                  <a:gd name="connsiteY7" fmla="*/ 9026 h 10049"/>
                  <a:gd name="connsiteX8" fmla="*/ 8257 w 10000"/>
                  <a:gd name="connsiteY8" fmla="*/ 7364 h 10049"/>
                  <a:gd name="connsiteX9" fmla="*/ 10000 w 10000"/>
                  <a:gd name="connsiteY9" fmla="*/ 0 h 10049"/>
                  <a:gd name="connsiteX10" fmla="*/ 5004 w 10000"/>
                  <a:gd name="connsiteY10" fmla="*/ 430 h 10049"/>
                  <a:gd name="connsiteX0" fmla="*/ 4990 w 10000"/>
                  <a:gd name="connsiteY0" fmla="*/ 372 h 10049"/>
                  <a:gd name="connsiteX1" fmla="*/ 0 w 10000"/>
                  <a:gd name="connsiteY1" fmla="*/ 0 h 10049"/>
                  <a:gd name="connsiteX2" fmla="*/ 1743 w 10000"/>
                  <a:gd name="connsiteY2" fmla="*/ 7364 h 10049"/>
                  <a:gd name="connsiteX3" fmla="*/ 1970 w 10000"/>
                  <a:gd name="connsiteY3" fmla="*/ 9026 h 10049"/>
                  <a:gd name="connsiteX4" fmla="*/ 2062 w 10000"/>
                  <a:gd name="connsiteY4" fmla="*/ 9871 h 10049"/>
                  <a:gd name="connsiteX5" fmla="*/ 5004 w 10000"/>
                  <a:gd name="connsiteY5" fmla="*/ 10000 h 10049"/>
                  <a:gd name="connsiteX6" fmla="*/ 7931 w 10000"/>
                  <a:gd name="connsiteY6" fmla="*/ 9986 h 10049"/>
                  <a:gd name="connsiteX7" fmla="*/ 8037 w 10000"/>
                  <a:gd name="connsiteY7" fmla="*/ 9026 h 10049"/>
                  <a:gd name="connsiteX8" fmla="*/ 8257 w 10000"/>
                  <a:gd name="connsiteY8" fmla="*/ 7364 h 10049"/>
                  <a:gd name="connsiteX9" fmla="*/ 10000 w 10000"/>
                  <a:gd name="connsiteY9" fmla="*/ 0 h 10049"/>
                  <a:gd name="connsiteX10" fmla="*/ 4990 w 10000"/>
                  <a:gd name="connsiteY10" fmla="*/ 372 h 10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0049">
                    <a:moveTo>
                      <a:pt x="4990" y="372"/>
                    </a:moveTo>
                    <a:cubicBezTo>
                      <a:pt x="3019" y="372"/>
                      <a:pt x="1262" y="272"/>
                      <a:pt x="0" y="0"/>
                    </a:cubicBezTo>
                    <a:cubicBezTo>
                      <a:pt x="305" y="817"/>
                      <a:pt x="1148" y="3338"/>
                      <a:pt x="1743" y="7364"/>
                    </a:cubicBezTo>
                    <a:cubicBezTo>
                      <a:pt x="1821" y="7894"/>
                      <a:pt x="1899" y="8438"/>
                      <a:pt x="1970" y="9026"/>
                    </a:cubicBezTo>
                    <a:cubicBezTo>
                      <a:pt x="1999" y="9298"/>
                      <a:pt x="2034" y="9585"/>
                      <a:pt x="2062" y="9871"/>
                    </a:cubicBezTo>
                    <a:cubicBezTo>
                      <a:pt x="2955" y="9957"/>
                      <a:pt x="3948" y="10000"/>
                      <a:pt x="5004" y="10000"/>
                    </a:cubicBezTo>
                    <a:cubicBezTo>
                      <a:pt x="5980" y="9995"/>
                      <a:pt x="6969" y="10049"/>
                      <a:pt x="7931" y="9986"/>
                    </a:cubicBezTo>
                    <a:cubicBezTo>
                      <a:pt x="7959" y="9700"/>
                      <a:pt x="8009" y="9298"/>
                      <a:pt x="8037" y="9026"/>
                    </a:cubicBezTo>
                    <a:cubicBezTo>
                      <a:pt x="8108" y="8438"/>
                      <a:pt x="8179" y="7894"/>
                      <a:pt x="8257" y="7364"/>
                    </a:cubicBezTo>
                    <a:cubicBezTo>
                      <a:pt x="8859" y="3338"/>
                      <a:pt x="9702" y="817"/>
                      <a:pt x="10000" y="0"/>
                    </a:cubicBezTo>
                    <a:cubicBezTo>
                      <a:pt x="8746" y="272"/>
                      <a:pt x="6960" y="372"/>
                      <a:pt x="4990" y="372"/>
                    </a:cubicBezTo>
                    <a:close/>
                  </a:path>
                </a:pathLst>
              </a:custGeom>
              <a:gradFill rotWithShape="1">
                <a:gsLst>
                  <a:gs pos="0">
                    <a:srgbClr val="AFAFAF">
                      <a:alpha val="50000"/>
                    </a:srgbClr>
                  </a:gs>
                  <a:gs pos="50000">
                    <a:srgbClr val="E6E6E6">
                      <a:alpha val="50000"/>
                    </a:srgbClr>
                  </a:gs>
                  <a:gs pos="100000">
                    <a:srgbClr val="AFAFAF"/>
                  </a:gs>
                </a:gsLst>
                <a:lin ang="0" scaled="1"/>
              </a:gradFill>
              <a:ln w="9525">
                <a:noFill/>
                <a:miter lim="800000"/>
                <a:headEnd/>
                <a:tailEnd/>
              </a:ln>
              <a:effectLst/>
            </p:spPr>
            <p:txBody>
              <a:bodyPr/>
              <a:lstStyle/>
              <a:p>
                <a:endParaRPr lang="en-US" sz="1800" noProof="1">
                  <a:latin typeface="Calibri" panose="020F0502020204030204" pitchFamily="34" charset="0"/>
                  <a:cs typeface="Calibri" panose="020F0502020204030204" pitchFamily="34" charset="0"/>
                </a:endParaRPr>
              </a:p>
            </p:txBody>
          </p:sp>
          <p:sp>
            <p:nvSpPr>
              <p:cNvPr id="95" name="Ellipse 13">
                <a:extLst>
                  <a:ext uri="{FF2B5EF4-FFF2-40B4-BE49-F238E27FC236}">
                    <a16:creationId xmlns:a16="http://schemas.microsoft.com/office/drawing/2014/main" id="{ADFB8C06-3C43-4C65-A32E-7752F8260CB5}"/>
                  </a:ext>
                </a:extLst>
              </p:cNvPr>
              <p:cNvSpPr/>
              <p:nvPr/>
            </p:nvSpPr>
            <p:spPr bwMode="gray">
              <a:xfrm>
                <a:off x="4379184" y="238540"/>
                <a:ext cx="4327193" cy="3551142"/>
              </a:xfrm>
              <a:prstGeom prst="ellipse">
                <a:avLst/>
              </a:prstGeom>
              <a:solidFill>
                <a:srgbClr val="C0C0C0"/>
              </a:solidFill>
              <a:ln w="34925">
                <a:noFill/>
              </a:ln>
              <a:effectLst/>
              <a:scene3d>
                <a:camera prst="perspectiveFront" fov="2700000">
                  <a:rot lat="16380000" lon="0" rev="0"/>
                </a:camera>
                <a:lightRig rig="balanced" dir="t">
                  <a:rot lat="0" lon="0" rev="11400000"/>
                </a:lightRig>
              </a:scene3d>
              <a:sp3d z="317500" extrusionH="127000" prstMaterial="metal">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sz="1800" noProof="1">
                  <a:latin typeface="Calibri" panose="020F0502020204030204" pitchFamily="34" charset="0"/>
                  <a:cs typeface="Calibri" panose="020F0502020204030204" pitchFamily="34" charset="0"/>
                </a:endParaRPr>
              </a:p>
            </p:txBody>
          </p:sp>
        </p:grpSp>
        <p:grpSp>
          <p:nvGrpSpPr>
            <p:cNvPr id="65" name="Group 64">
              <a:extLst>
                <a:ext uri="{FF2B5EF4-FFF2-40B4-BE49-F238E27FC236}">
                  <a16:creationId xmlns:a16="http://schemas.microsoft.com/office/drawing/2014/main" id="{23313BD6-FE4F-4F36-B65A-A1D46336562A}"/>
                </a:ext>
              </a:extLst>
            </p:cNvPr>
            <p:cNvGrpSpPr/>
            <p:nvPr/>
          </p:nvGrpSpPr>
          <p:grpSpPr>
            <a:xfrm>
              <a:off x="501811" y="1062707"/>
              <a:ext cx="11256363" cy="5314881"/>
              <a:chOff x="501811" y="1062707"/>
              <a:chExt cx="11256363" cy="5314881"/>
            </a:xfrm>
          </p:grpSpPr>
          <p:grpSp>
            <p:nvGrpSpPr>
              <p:cNvPr id="66" name="Gruppieren 43">
                <a:extLst>
                  <a:ext uri="{FF2B5EF4-FFF2-40B4-BE49-F238E27FC236}">
                    <a16:creationId xmlns:a16="http://schemas.microsoft.com/office/drawing/2014/main" id="{74BEE34F-C4FA-4039-A987-AE4901D5051C}"/>
                  </a:ext>
                </a:extLst>
              </p:cNvPr>
              <p:cNvGrpSpPr/>
              <p:nvPr/>
            </p:nvGrpSpPr>
            <p:grpSpPr bwMode="gray">
              <a:xfrm>
                <a:off x="664827" y="3584616"/>
                <a:ext cx="4221975" cy="266312"/>
                <a:chOff x="2432684" y="3269215"/>
                <a:chExt cx="2815591" cy="266312"/>
              </a:xfrm>
            </p:grpSpPr>
            <p:sp>
              <p:nvSpPr>
                <p:cNvPr id="88" name="Line 20">
                  <a:extLst>
                    <a:ext uri="{FF2B5EF4-FFF2-40B4-BE49-F238E27FC236}">
                      <a16:creationId xmlns:a16="http://schemas.microsoft.com/office/drawing/2014/main" id="{9F970555-74EB-483C-B0FD-75F3398A8C4E}"/>
                    </a:ext>
                  </a:extLst>
                </p:cNvPr>
                <p:cNvSpPr>
                  <a:spLocks noChangeShapeType="1"/>
                </p:cNvSpPr>
                <p:nvPr/>
              </p:nvSpPr>
              <p:spPr bwMode="gray">
                <a:xfrm flipH="1">
                  <a:off x="2432684" y="3269215"/>
                  <a:ext cx="2815587" cy="0"/>
                </a:xfrm>
                <a:prstGeom prst="line">
                  <a:avLst/>
                </a:prstGeom>
                <a:noFill/>
                <a:ln w="19050" cap="sq">
                  <a:solidFill>
                    <a:srgbClr val="969696"/>
                  </a:solidFill>
                  <a:prstDash val="sysDot"/>
                  <a:round/>
                  <a:headEnd/>
                  <a:tailEnd/>
                </a:ln>
                <a:effectLst/>
              </p:spPr>
              <p:txBody>
                <a:bodyPr wrap="none" anchor="ctr"/>
                <a:lstStyle/>
                <a:p>
                  <a:pPr algn="r"/>
                  <a:endParaRPr lang="en-US" sz="1800" noProof="1">
                    <a:latin typeface="Calibri" panose="020F0502020204030204" pitchFamily="34" charset="0"/>
                    <a:cs typeface="Calibri" panose="020F0502020204030204" pitchFamily="34" charset="0"/>
                  </a:endParaRPr>
                </a:p>
              </p:txBody>
            </p:sp>
            <p:sp>
              <p:nvSpPr>
                <p:cNvPr id="89" name="Rechteck 27">
                  <a:extLst>
                    <a:ext uri="{FF2B5EF4-FFF2-40B4-BE49-F238E27FC236}">
                      <a16:creationId xmlns:a16="http://schemas.microsoft.com/office/drawing/2014/main" id="{3428D46A-187A-41CB-BE33-8BFD14970782}"/>
                    </a:ext>
                  </a:extLst>
                </p:cNvPr>
                <p:cNvSpPr/>
                <p:nvPr/>
              </p:nvSpPr>
              <p:spPr bwMode="gray">
                <a:xfrm>
                  <a:off x="2432685" y="3269215"/>
                  <a:ext cx="2815590" cy="266312"/>
                </a:xfrm>
                <a:prstGeom prst="rect">
                  <a:avLst/>
                </a:prstGeom>
              </p:spPr>
              <p:txBody>
                <a:bodyPr wrap="square" lIns="0" tIns="90000" rIns="0" bIns="0">
                  <a:spAutoFit/>
                </a:bodyPr>
                <a:lstStyle/>
                <a:p>
                  <a:pPr>
                    <a:lnSpc>
                      <a:spcPct val="95000"/>
                    </a:lnSpc>
                    <a:spcAft>
                      <a:spcPts val="800"/>
                    </a:spcAft>
                  </a:pPr>
                  <a:r>
                    <a:rPr lang="en-US" sz="1200" b="1" noProof="1">
                      <a:latin typeface="Calibri" panose="020F0502020204030204" pitchFamily="34" charset="0"/>
                      <a:cs typeface="Calibri" panose="020F0502020204030204" pitchFamily="34" charset="0"/>
                    </a:rPr>
                    <a:t>Marketing Automation </a:t>
                  </a:r>
                  <a:endParaRPr lang="en-US" sz="1200" noProof="1">
                    <a:latin typeface="Calibri" panose="020F0502020204030204" pitchFamily="34" charset="0"/>
                    <a:cs typeface="Calibri" panose="020F0502020204030204" pitchFamily="34" charset="0"/>
                  </a:endParaRPr>
                </a:p>
              </p:txBody>
            </p:sp>
          </p:grpSp>
          <p:grpSp>
            <p:nvGrpSpPr>
              <p:cNvPr id="67" name="Gruppieren 55">
                <a:extLst>
                  <a:ext uri="{FF2B5EF4-FFF2-40B4-BE49-F238E27FC236}">
                    <a16:creationId xmlns:a16="http://schemas.microsoft.com/office/drawing/2014/main" id="{413E1DAC-A186-4134-BDA3-F52D51970588}"/>
                  </a:ext>
                </a:extLst>
              </p:cNvPr>
              <p:cNvGrpSpPr/>
              <p:nvPr/>
            </p:nvGrpSpPr>
            <p:grpSpPr bwMode="gray">
              <a:xfrm>
                <a:off x="607373" y="1673288"/>
                <a:ext cx="3719369" cy="266312"/>
                <a:chOff x="2847975" y="3269215"/>
                <a:chExt cx="2400299" cy="266312"/>
              </a:xfrm>
            </p:grpSpPr>
            <p:sp>
              <p:nvSpPr>
                <p:cNvPr id="86" name="Line 20">
                  <a:extLst>
                    <a:ext uri="{FF2B5EF4-FFF2-40B4-BE49-F238E27FC236}">
                      <a16:creationId xmlns:a16="http://schemas.microsoft.com/office/drawing/2014/main" id="{69E49424-E506-43AB-8535-05EB8FB9E80A}"/>
                    </a:ext>
                  </a:extLst>
                </p:cNvPr>
                <p:cNvSpPr>
                  <a:spLocks noChangeShapeType="1"/>
                </p:cNvSpPr>
                <p:nvPr/>
              </p:nvSpPr>
              <p:spPr bwMode="gray">
                <a:xfrm flipH="1">
                  <a:off x="2847975" y="3269215"/>
                  <a:ext cx="2400296" cy="0"/>
                </a:xfrm>
                <a:prstGeom prst="line">
                  <a:avLst/>
                </a:prstGeom>
                <a:noFill/>
                <a:ln w="19050" cap="sq">
                  <a:solidFill>
                    <a:srgbClr val="969696"/>
                  </a:solidFill>
                  <a:prstDash val="sysDot"/>
                  <a:round/>
                  <a:headEnd/>
                  <a:tailEnd/>
                </a:ln>
                <a:effectLst/>
              </p:spPr>
              <p:txBody>
                <a:bodyPr wrap="none" anchor="ctr"/>
                <a:lstStyle/>
                <a:p>
                  <a:pPr algn="r"/>
                  <a:endParaRPr lang="en-US" sz="1800" noProof="1">
                    <a:latin typeface="Calibri" panose="020F0502020204030204" pitchFamily="34" charset="0"/>
                    <a:cs typeface="Calibri" panose="020F0502020204030204" pitchFamily="34" charset="0"/>
                  </a:endParaRPr>
                </a:p>
              </p:txBody>
            </p:sp>
            <p:sp>
              <p:nvSpPr>
                <p:cNvPr id="87" name="Rechteck 34">
                  <a:extLst>
                    <a:ext uri="{FF2B5EF4-FFF2-40B4-BE49-F238E27FC236}">
                      <a16:creationId xmlns:a16="http://schemas.microsoft.com/office/drawing/2014/main" id="{52691758-7E90-4B1C-8B6F-6BD269DB78B7}"/>
                    </a:ext>
                  </a:extLst>
                </p:cNvPr>
                <p:cNvSpPr/>
                <p:nvPr/>
              </p:nvSpPr>
              <p:spPr bwMode="gray">
                <a:xfrm>
                  <a:off x="2847975" y="3269215"/>
                  <a:ext cx="2400299" cy="266312"/>
                </a:xfrm>
                <a:prstGeom prst="rect">
                  <a:avLst/>
                </a:prstGeom>
              </p:spPr>
              <p:txBody>
                <a:bodyPr wrap="square" lIns="0" tIns="90000" rIns="0" bIns="0">
                  <a:spAutoFit/>
                </a:bodyPr>
                <a:lstStyle/>
                <a:p>
                  <a:pPr>
                    <a:lnSpc>
                      <a:spcPct val="95000"/>
                    </a:lnSpc>
                    <a:spcAft>
                      <a:spcPts val="800"/>
                    </a:spcAft>
                  </a:pPr>
                  <a:r>
                    <a:rPr lang="en-US" sz="1200" b="1" noProof="1">
                      <a:latin typeface="Calibri" panose="020F0502020204030204" pitchFamily="34" charset="0"/>
                      <a:cs typeface="Calibri" panose="020F0502020204030204" pitchFamily="34" charset="0"/>
                    </a:rPr>
                    <a:t>CNCData B2B Database</a:t>
                  </a:r>
                  <a:endParaRPr lang="en-US" sz="1200" noProof="1">
                    <a:latin typeface="Calibri" panose="020F0502020204030204" pitchFamily="34" charset="0"/>
                    <a:cs typeface="Calibri" panose="020F0502020204030204" pitchFamily="34" charset="0"/>
                  </a:endParaRPr>
                </a:p>
              </p:txBody>
            </p:sp>
          </p:grpSp>
          <p:grpSp>
            <p:nvGrpSpPr>
              <p:cNvPr id="68" name="Gruppieren 35">
                <a:extLst>
                  <a:ext uri="{FF2B5EF4-FFF2-40B4-BE49-F238E27FC236}">
                    <a16:creationId xmlns:a16="http://schemas.microsoft.com/office/drawing/2014/main" id="{24F2E932-1D6E-4C0A-A373-339A3118B8F2}"/>
                  </a:ext>
                </a:extLst>
              </p:cNvPr>
              <p:cNvGrpSpPr/>
              <p:nvPr/>
            </p:nvGrpSpPr>
            <p:grpSpPr bwMode="gray">
              <a:xfrm>
                <a:off x="7545201" y="4478837"/>
                <a:ext cx="4031899" cy="354028"/>
                <a:chOff x="327034" y="3269215"/>
                <a:chExt cx="3359140" cy="354028"/>
              </a:xfrm>
            </p:grpSpPr>
            <p:sp>
              <p:nvSpPr>
                <p:cNvPr id="84" name="Line 20">
                  <a:extLst>
                    <a:ext uri="{FF2B5EF4-FFF2-40B4-BE49-F238E27FC236}">
                      <a16:creationId xmlns:a16="http://schemas.microsoft.com/office/drawing/2014/main" id="{5F7AF192-F6CC-4246-90C2-C992BD9400C0}"/>
                    </a:ext>
                  </a:extLst>
                </p:cNvPr>
                <p:cNvSpPr>
                  <a:spLocks noChangeShapeType="1"/>
                </p:cNvSpPr>
                <p:nvPr/>
              </p:nvSpPr>
              <p:spPr bwMode="gray">
                <a:xfrm flipH="1">
                  <a:off x="335443" y="3269215"/>
                  <a:ext cx="3350731" cy="0"/>
                </a:xfrm>
                <a:prstGeom prst="line">
                  <a:avLst/>
                </a:prstGeom>
                <a:noFill/>
                <a:ln w="19050" cap="sq">
                  <a:solidFill>
                    <a:srgbClr val="969696"/>
                  </a:solidFill>
                  <a:prstDash val="sysDot"/>
                  <a:round/>
                  <a:headEnd/>
                  <a:tailEnd/>
                </a:ln>
                <a:effectLst/>
              </p:spPr>
              <p:txBody>
                <a:bodyPr wrap="none" anchor="ctr"/>
                <a:lstStyle/>
                <a:p>
                  <a:endParaRPr lang="en-US" sz="1800" noProof="1">
                    <a:latin typeface="Calibri" panose="020F0502020204030204" pitchFamily="34" charset="0"/>
                    <a:cs typeface="Calibri" panose="020F0502020204030204" pitchFamily="34" charset="0"/>
                  </a:endParaRPr>
                </a:p>
              </p:txBody>
            </p:sp>
            <p:sp>
              <p:nvSpPr>
                <p:cNvPr id="85" name="Rechteck 37">
                  <a:extLst>
                    <a:ext uri="{FF2B5EF4-FFF2-40B4-BE49-F238E27FC236}">
                      <a16:creationId xmlns:a16="http://schemas.microsoft.com/office/drawing/2014/main" id="{11C09DFF-17CD-482F-897F-0DD44EFC48C3}"/>
                    </a:ext>
                  </a:extLst>
                </p:cNvPr>
                <p:cNvSpPr/>
                <p:nvPr/>
              </p:nvSpPr>
              <p:spPr bwMode="gray">
                <a:xfrm>
                  <a:off x="327034" y="3269215"/>
                  <a:ext cx="3359140" cy="354028"/>
                </a:xfrm>
                <a:prstGeom prst="rect">
                  <a:avLst/>
                </a:prstGeom>
              </p:spPr>
              <p:txBody>
                <a:bodyPr wrap="square" lIns="0" tIns="90000" rIns="0" bIns="0">
                  <a:spAutoFit/>
                </a:bodyPr>
                <a:lstStyle/>
                <a:p>
                  <a:pPr algn="r">
                    <a:lnSpc>
                      <a:spcPct val="95000"/>
                    </a:lnSpc>
                    <a:spcAft>
                      <a:spcPts val="800"/>
                    </a:spcAft>
                  </a:pPr>
                  <a:r>
                    <a:rPr lang="en-US" sz="1800" b="1" noProof="1">
                      <a:latin typeface="Calibri" panose="020F0502020204030204" pitchFamily="34" charset="0"/>
                      <a:cs typeface="Calibri" panose="020F0502020204030204" pitchFamily="34" charset="0"/>
                    </a:rPr>
                    <a:t>Human Touch Points</a:t>
                  </a:r>
                  <a:endParaRPr lang="en-US" sz="1800" noProof="1">
                    <a:latin typeface="Calibri" panose="020F0502020204030204" pitchFamily="34" charset="0"/>
                    <a:cs typeface="Calibri" panose="020F0502020204030204" pitchFamily="34" charset="0"/>
                  </a:endParaRPr>
                </a:p>
              </p:txBody>
            </p:sp>
          </p:grpSp>
          <p:grpSp>
            <p:nvGrpSpPr>
              <p:cNvPr id="69" name="Gruppieren 41">
                <a:extLst>
                  <a:ext uri="{FF2B5EF4-FFF2-40B4-BE49-F238E27FC236}">
                    <a16:creationId xmlns:a16="http://schemas.microsoft.com/office/drawing/2014/main" id="{85E74570-3D27-486E-8832-A251581760F8}"/>
                  </a:ext>
                </a:extLst>
              </p:cNvPr>
              <p:cNvGrpSpPr/>
              <p:nvPr/>
            </p:nvGrpSpPr>
            <p:grpSpPr bwMode="gray">
              <a:xfrm>
                <a:off x="8109200" y="2594270"/>
                <a:ext cx="3570436" cy="354028"/>
                <a:chOff x="327034" y="3269215"/>
                <a:chExt cx="2959090" cy="354028"/>
              </a:xfrm>
            </p:grpSpPr>
            <p:sp>
              <p:nvSpPr>
                <p:cNvPr id="82" name="Line 20">
                  <a:extLst>
                    <a:ext uri="{FF2B5EF4-FFF2-40B4-BE49-F238E27FC236}">
                      <a16:creationId xmlns:a16="http://schemas.microsoft.com/office/drawing/2014/main" id="{C947B4A1-E5DD-4718-BA9D-48A2A0E5AAC9}"/>
                    </a:ext>
                  </a:extLst>
                </p:cNvPr>
                <p:cNvSpPr>
                  <a:spLocks noChangeShapeType="1"/>
                </p:cNvSpPr>
                <p:nvPr/>
              </p:nvSpPr>
              <p:spPr bwMode="gray">
                <a:xfrm flipH="1">
                  <a:off x="335443" y="3269215"/>
                  <a:ext cx="2950681" cy="0"/>
                </a:xfrm>
                <a:prstGeom prst="line">
                  <a:avLst/>
                </a:prstGeom>
                <a:noFill/>
                <a:ln w="19050" cap="sq">
                  <a:solidFill>
                    <a:srgbClr val="969696"/>
                  </a:solidFill>
                  <a:prstDash val="sysDot"/>
                  <a:round/>
                  <a:headEnd/>
                  <a:tailEnd/>
                </a:ln>
                <a:effectLst/>
              </p:spPr>
              <p:txBody>
                <a:bodyPr wrap="none" anchor="ctr"/>
                <a:lstStyle/>
                <a:p>
                  <a:endParaRPr lang="en-US" sz="1800" noProof="1">
                    <a:latin typeface="Calibri" panose="020F0502020204030204" pitchFamily="34" charset="0"/>
                    <a:cs typeface="Calibri" panose="020F0502020204030204" pitchFamily="34" charset="0"/>
                  </a:endParaRPr>
                </a:p>
              </p:txBody>
            </p:sp>
            <p:sp>
              <p:nvSpPr>
                <p:cNvPr id="83" name="Rechteck 43">
                  <a:extLst>
                    <a:ext uri="{FF2B5EF4-FFF2-40B4-BE49-F238E27FC236}">
                      <a16:creationId xmlns:a16="http://schemas.microsoft.com/office/drawing/2014/main" id="{DA64E412-0995-4DA7-9079-77BAF2ACBBE6}"/>
                    </a:ext>
                  </a:extLst>
                </p:cNvPr>
                <p:cNvSpPr/>
                <p:nvPr/>
              </p:nvSpPr>
              <p:spPr bwMode="gray">
                <a:xfrm>
                  <a:off x="327034" y="3269215"/>
                  <a:ext cx="2959090" cy="354028"/>
                </a:xfrm>
                <a:prstGeom prst="rect">
                  <a:avLst/>
                </a:prstGeom>
              </p:spPr>
              <p:txBody>
                <a:bodyPr wrap="square" lIns="0" tIns="90000" rIns="0" bIns="0">
                  <a:spAutoFit/>
                </a:bodyPr>
                <a:lstStyle/>
                <a:p>
                  <a:pPr algn="r">
                    <a:lnSpc>
                      <a:spcPct val="95000"/>
                    </a:lnSpc>
                    <a:spcAft>
                      <a:spcPts val="800"/>
                    </a:spcAft>
                  </a:pPr>
                  <a:r>
                    <a:rPr lang="en-US" sz="1800" b="1" noProof="1">
                      <a:latin typeface="Calibri" panose="020F0502020204030204" pitchFamily="34" charset="0"/>
                      <a:cs typeface="Calibri" panose="020F0502020204030204" pitchFamily="34" charset="0"/>
                    </a:rPr>
                    <a:t>Digital Touch Points</a:t>
                  </a:r>
                  <a:endParaRPr lang="en-US" sz="1800" noProof="1">
                    <a:latin typeface="Calibri" panose="020F0502020204030204" pitchFamily="34" charset="0"/>
                    <a:cs typeface="Calibri" panose="020F0502020204030204" pitchFamily="34" charset="0"/>
                  </a:endParaRPr>
                </a:p>
              </p:txBody>
            </p:sp>
          </p:grpSp>
          <p:grpSp>
            <p:nvGrpSpPr>
              <p:cNvPr id="70" name="Gruppieren 46">
                <a:extLst>
                  <a:ext uri="{FF2B5EF4-FFF2-40B4-BE49-F238E27FC236}">
                    <a16:creationId xmlns:a16="http://schemas.microsoft.com/office/drawing/2014/main" id="{82EB1B72-1FED-4CFD-8EFB-7E9C4D6991CB}"/>
                  </a:ext>
                </a:extLst>
              </p:cNvPr>
              <p:cNvGrpSpPr/>
              <p:nvPr/>
            </p:nvGrpSpPr>
            <p:grpSpPr bwMode="gray">
              <a:xfrm>
                <a:off x="646470" y="5222691"/>
                <a:ext cx="4576015" cy="266312"/>
                <a:chOff x="2114549" y="3210147"/>
                <a:chExt cx="3181244" cy="266312"/>
              </a:xfrm>
            </p:grpSpPr>
            <p:sp>
              <p:nvSpPr>
                <p:cNvPr id="80" name="Line 20">
                  <a:extLst>
                    <a:ext uri="{FF2B5EF4-FFF2-40B4-BE49-F238E27FC236}">
                      <a16:creationId xmlns:a16="http://schemas.microsoft.com/office/drawing/2014/main" id="{0AAE5C84-6F67-484B-9EBC-3131B28CCA42}"/>
                    </a:ext>
                  </a:extLst>
                </p:cNvPr>
                <p:cNvSpPr>
                  <a:spLocks noChangeShapeType="1"/>
                </p:cNvSpPr>
                <p:nvPr/>
              </p:nvSpPr>
              <p:spPr bwMode="gray">
                <a:xfrm flipH="1">
                  <a:off x="2114549" y="3269215"/>
                  <a:ext cx="3133721" cy="0"/>
                </a:xfrm>
                <a:prstGeom prst="line">
                  <a:avLst/>
                </a:prstGeom>
                <a:noFill/>
                <a:ln w="19050" cap="sq">
                  <a:solidFill>
                    <a:srgbClr val="969696"/>
                  </a:solidFill>
                  <a:prstDash val="sysDot"/>
                  <a:round/>
                  <a:headEnd/>
                  <a:tailEnd/>
                </a:ln>
                <a:effectLst/>
              </p:spPr>
              <p:txBody>
                <a:bodyPr wrap="none" anchor="ctr"/>
                <a:lstStyle/>
                <a:p>
                  <a:endParaRPr lang="en-GB" sz="1800">
                    <a:latin typeface="Calibri" panose="020F0502020204030204" pitchFamily="34" charset="0"/>
                    <a:cs typeface="Calibri" panose="020F0502020204030204" pitchFamily="34" charset="0"/>
                  </a:endParaRPr>
                </a:p>
              </p:txBody>
            </p:sp>
            <p:sp>
              <p:nvSpPr>
                <p:cNvPr id="81" name="Rechteck 52">
                  <a:extLst>
                    <a:ext uri="{FF2B5EF4-FFF2-40B4-BE49-F238E27FC236}">
                      <a16:creationId xmlns:a16="http://schemas.microsoft.com/office/drawing/2014/main" id="{8A271DCC-6B0D-4AF9-AF41-466A5E2E322F}"/>
                    </a:ext>
                  </a:extLst>
                </p:cNvPr>
                <p:cNvSpPr/>
                <p:nvPr/>
              </p:nvSpPr>
              <p:spPr bwMode="gray">
                <a:xfrm>
                  <a:off x="2114549" y="3210147"/>
                  <a:ext cx="3181244" cy="266312"/>
                </a:xfrm>
                <a:prstGeom prst="rect">
                  <a:avLst/>
                </a:prstGeom>
              </p:spPr>
              <p:txBody>
                <a:bodyPr wrap="square" lIns="0" tIns="90000" rIns="0" bIns="0">
                  <a:spAutoFit/>
                </a:bodyPr>
                <a:lstStyle/>
                <a:p>
                  <a:pPr>
                    <a:lnSpc>
                      <a:spcPct val="95000"/>
                    </a:lnSpc>
                    <a:spcAft>
                      <a:spcPts val="800"/>
                    </a:spcAft>
                  </a:pPr>
                  <a:r>
                    <a:rPr lang="en-GB" sz="1200" b="1" dirty="0">
                      <a:latin typeface="Calibri" panose="020F0502020204030204" pitchFamily="34" charset="0"/>
                      <a:cs typeface="Calibri" panose="020F0502020204030204" pitchFamily="34" charset="0"/>
                    </a:rPr>
                    <a:t>CNCData Call Centre </a:t>
                  </a:r>
                  <a:endParaRPr lang="de-DE" sz="1200" dirty="0">
                    <a:latin typeface="Calibri" panose="020F0502020204030204" pitchFamily="34" charset="0"/>
                    <a:cs typeface="Calibri" panose="020F0502020204030204" pitchFamily="34" charset="0"/>
                  </a:endParaRPr>
                </a:p>
              </p:txBody>
            </p:sp>
          </p:grpSp>
          <p:sp>
            <p:nvSpPr>
              <p:cNvPr id="71" name="TextBox 70">
                <a:extLst>
                  <a:ext uri="{FF2B5EF4-FFF2-40B4-BE49-F238E27FC236}">
                    <a16:creationId xmlns:a16="http://schemas.microsoft.com/office/drawing/2014/main" id="{E0023D3A-6F49-47EA-A399-8752FF4170F1}"/>
                  </a:ext>
                </a:extLst>
              </p:cNvPr>
              <p:cNvSpPr txBox="1"/>
              <p:nvPr/>
            </p:nvSpPr>
            <p:spPr>
              <a:xfrm>
                <a:off x="8244876" y="2955259"/>
                <a:ext cx="3513298" cy="600164"/>
              </a:xfrm>
              <a:prstGeom prst="rect">
                <a:avLst/>
              </a:prstGeom>
              <a:noFill/>
              <a:ln w="3175">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r"/>
                <a:r>
                  <a:rPr lang="en-SG" sz="1100" dirty="0">
                    <a:latin typeface="Calibri" panose="020F0502020204030204" pitchFamily="34" charset="0"/>
                    <a:cs typeface="Calibri" panose="020F0502020204030204" pitchFamily="34" charset="0"/>
                  </a:rPr>
                  <a:t>Our highly accurate and profiled database will be nurtured using digital contents and channels over a period of time to identity Market-Ready Leads (</a:t>
                </a:r>
                <a:r>
                  <a:rPr lang="en-SG" sz="1100" dirty="0" err="1">
                    <a:latin typeface="Calibri" panose="020F0502020204030204" pitchFamily="34" charset="0"/>
                    <a:cs typeface="Calibri" panose="020F0502020204030204" pitchFamily="34" charset="0"/>
                  </a:rPr>
                  <a:t>MRL</a:t>
                </a:r>
                <a:r>
                  <a:rPr lang="en-SG" sz="1100" dirty="0">
                    <a:latin typeface="Calibri" panose="020F0502020204030204" pitchFamily="34" charset="0"/>
                    <a:cs typeface="Calibri" panose="020F0502020204030204" pitchFamily="34" charset="0"/>
                  </a:rPr>
                  <a:t>). </a:t>
                </a:r>
              </a:p>
            </p:txBody>
          </p:sp>
          <p:sp>
            <p:nvSpPr>
              <p:cNvPr id="72" name="TextBox 71">
                <a:extLst>
                  <a:ext uri="{FF2B5EF4-FFF2-40B4-BE49-F238E27FC236}">
                    <a16:creationId xmlns:a16="http://schemas.microsoft.com/office/drawing/2014/main" id="{825E7FBE-F4A3-485A-BDCE-74F5D2B60FA0}"/>
                  </a:ext>
                </a:extLst>
              </p:cNvPr>
              <p:cNvSpPr txBox="1"/>
              <p:nvPr/>
            </p:nvSpPr>
            <p:spPr>
              <a:xfrm>
                <a:off x="7917842" y="4855129"/>
                <a:ext cx="3761794" cy="769441"/>
              </a:xfrm>
              <a:prstGeom prst="rect">
                <a:avLst/>
              </a:prstGeom>
              <a:noFill/>
              <a:ln w="3175">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r"/>
                <a:r>
                  <a:rPr lang="en-SG" sz="1100" dirty="0">
                    <a:latin typeface="Calibri" panose="020F0502020204030204" pitchFamily="34" charset="0"/>
                    <a:cs typeface="Calibri" panose="020F0502020204030204" pitchFamily="34" charset="0"/>
                  </a:rPr>
                  <a:t>Identified Market-Ready Leads will be transferred to our tele-agents to touch base and further nurtured into Sales-Ready leads (</a:t>
                </a:r>
                <a:r>
                  <a:rPr lang="en-SG" sz="1100" dirty="0" err="1">
                    <a:latin typeface="Calibri" panose="020F0502020204030204" pitchFamily="34" charset="0"/>
                    <a:cs typeface="Calibri" panose="020F0502020204030204" pitchFamily="34" charset="0"/>
                  </a:rPr>
                  <a:t>SRL</a:t>
                </a:r>
                <a:r>
                  <a:rPr lang="en-SG" sz="1100" dirty="0">
                    <a:latin typeface="Calibri" panose="020F0502020204030204" pitchFamily="34" charset="0"/>
                    <a:cs typeface="Calibri" panose="020F0502020204030204" pitchFamily="34" charset="0"/>
                  </a:rPr>
                  <a:t>). These Sales-Ready Leads will be eventually fill in the sales funnel for customers. </a:t>
                </a:r>
              </a:p>
            </p:txBody>
          </p:sp>
          <p:sp>
            <p:nvSpPr>
              <p:cNvPr id="73" name="TextBox 72">
                <a:extLst>
                  <a:ext uri="{FF2B5EF4-FFF2-40B4-BE49-F238E27FC236}">
                    <a16:creationId xmlns:a16="http://schemas.microsoft.com/office/drawing/2014/main" id="{065AED7B-6B00-4B5E-9C98-140F07EF2338}"/>
                  </a:ext>
                </a:extLst>
              </p:cNvPr>
              <p:cNvSpPr txBox="1"/>
              <p:nvPr/>
            </p:nvSpPr>
            <p:spPr>
              <a:xfrm>
                <a:off x="501811" y="2081991"/>
                <a:ext cx="3930494" cy="600164"/>
              </a:xfrm>
              <a:prstGeom prst="rect">
                <a:avLst/>
              </a:prstGeom>
              <a:noFill/>
              <a:ln w="3175">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SG" sz="1100" dirty="0">
                    <a:latin typeface="Calibri" panose="020F0502020204030204" pitchFamily="34" charset="0"/>
                    <a:cs typeface="Calibri" panose="020F0502020204030204" pitchFamily="34" charset="0"/>
                  </a:rPr>
                  <a:t>Leverage on our large B2B database of 1.5 million businesses with 3.5 million decision makers across 23 Asia Pacific Countries. Our Data Bank records are 90% accurate and 100% phone validated.</a:t>
                </a:r>
              </a:p>
            </p:txBody>
          </p:sp>
          <p:sp>
            <p:nvSpPr>
              <p:cNvPr id="74" name="TextBox 73">
                <a:extLst>
                  <a:ext uri="{FF2B5EF4-FFF2-40B4-BE49-F238E27FC236}">
                    <a16:creationId xmlns:a16="http://schemas.microsoft.com/office/drawing/2014/main" id="{44128B1B-7CA6-45E1-94FB-DDC67855DAF4}"/>
                  </a:ext>
                </a:extLst>
              </p:cNvPr>
              <p:cNvSpPr txBox="1"/>
              <p:nvPr/>
            </p:nvSpPr>
            <p:spPr>
              <a:xfrm>
                <a:off x="554602" y="4031990"/>
                <a:ext cx="4286087" cy="761747"/>
              </a:xfrm>
              <a:prstGeom prst="rect">
                <a:avLst/>
              </a:prstGeom>
              <a:noFill/>
              <a:ln w="3175">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SG" sz="1100" dirty="0">
                    <a:latin typeface="Calibri" panose="020F0502020204030204" pitchFamily="34" charset="0"/>
                    <a:cs typeface="Calibri" panose="020F0502020204030204" pitchFamily="34" charset="0"/>
                  </a:rPr>
                  <a:t>Digital Contents and Digital Channels will be managed and monitored by our Marketing Automation Specialists using platforms such as Marketo or </a:t>
                </a:r>
                <a:r>
                  <a:rPr lang="en-SG" sz="1100" dirty="0" err="1">
                    <a:latin typeface="Calibri" panose="020F0502020204030204" pitchFamily="34" charset="0"/>
                    <a:cs typeface="Calibri" panose="020F0502020204030204" pitchFamily="34" charset="0"/>
                  </a:rPr>
                  <a:t>HubSpot</a:t>
                </a:r>
                <a:r>
                  <a:rPr lang="en-SG" sz="1100" dirty="0">
                    <a:latin typeface="Calibri" panose="020F0502020204030204" pitchFamily="34" charset="0"/>
                    <a:cs typeface="Calibri" panose="020F0502020204030204" pitchFamily="34" charset="0"/>
                  </a:rPr>
                  <a:t>. </a:t>
                </a:r>
              </a:p>
              <a:p>
                <a:r>
                  <a:rPr lang="en-SG" sz="1000" dirty="0">
                    <a:latin typeface="Calibri" panose="020F0502020204030204" pitchFamily="34" charset="0"/>
                    <a:cs typeface="Calibri" panose="020F0502020204030204" pitchFamily="34" charset="0"/>
                  </a:rPr>
                  <a:t> </a:t>
                </a:r>
              </a:p>
            </p:txBody>
          </p:sp>
          <p:sp>
            <p:nvSpPr>
              <p:cNvPr id="75" name="TextBox 74">
                <a:extLst>
                  <a:ext uri="{FF2B5EF4-FFF2-40B4-BE49-F238E27FC236}">
                    <a16:creationId xmlns:a16="http://schemas.microsoft.com/office/drawing/2014/main" id="{06B8FACB-1345-4D67-A49D-580F077E9EA9}"/>
                  </a:ext>
                </a:extLst>
              </p:cNvPr>
              <p:cNvSpPr txBox="1"/>
              <p:nvPr/>
            </p:nvSpPr>
            <p:spPr>
              <a:xfrm>
                <a:off x="530088" y="5667215"/>
                <a:ext cx="4692397" cy="600164"/>
              </a:xfrm>
              <a:prstGeom prst="rect">
                <a:avLst/>
              </a:prstGeom>
              <a:noFill/>
              <a:ln w="3175">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SG" sz="1100" dirty="0">
                    <a:latin typeface="Calibri" panose="020F0502020204030204" pitchFamily="34" charset="0"/>
                    <a:cs typeface="Calibri" panose="020F0502020204030204" pitchFamily="34" charset="0"/>
                  </a:rPr>
                  <a:t>180-Seats call centre capacity with agents across 8 countries in Asia Pacific.  Our well trained agents will efficiently manage marketing funnels and deliver qualified leads to sales.</a:t>
                </a:r>
              </a:p>
            </p:txBody>
          </p:sp>
          <p:sp>
            <p:nvSpPr>
              <p:cNvPr id="76" name="Rectangle 26">
                <a:extLst>
                  <a:ext uri="{FF2B5EF4-FFF2-40B4-BE49-F238E27FC236}">
                    <a16:creationId xmlns:a16="http://schemas.microsoft.com/office/drawing/2014/main" id="{50432C5B-EACC-4844-820A-27E48498B31D}"/>
                  </a:ext>
                </a:extLst>
              </p:cNvPr>
              <p:cNvSpPr>
                <a:spLocks noChangeArrowheads="1"/>
              </p:cNvSpPr>
              <p:nvPr/>
            </p:nvSpPr>
            <p:spPr bwMode="gray">
              <a:xfrm>
                <a:off x="5803732" y="2627407"/>
                <a:ext cx="1387022" cy="247243"/>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eaLnBrk="0" hangingPunct="0">
                  <a:defRPr/>
                </a:pPr>
                <a:r>
                  <a:rPr lang="en-GB" sz="1000" b="1" noProof="1">
                    <a:solidFill>
                      <a:srgbClr val="000000"/>
                    </a:solidFill>
                    <a:latin typeface="Calibri" panose="020F0502020204030204" pitchFamily="34" charset="0"/>
                    <a:cs typeface="Calibri" panose="020F0502020204030204" pitchFamily="34" charset="0"/>
                  </a:rPr>
                  <a:t>Profiled Data </a:t>
                </a:r>
              </a:p>
            </p:txBody>
          </p:sp>
          <p:sp>
            <p:nvSpPr>
              <p:cNvPr id="77" name="Rectangle 26">
                <a:extLst>
                  <a:ext uri="{FF2B5EF4-FFF2-40B4-BE49-F238E27FC236}">
                    <a16:creationId xmlns:a16="http://schemas.microsoft.com/office/drawing/2014/main" id="{FDA6F817-B872-4B53-9D0B-643E369EE657}"/>
                  </a:ext>
                </a:extLst>
              </p:cNvPr>
              <p:cNvSpPr>
                <a:spLocks noChangeArrowheads="1"/>
              </p:cNvSpPr>
              <p:nvPr/>
            </p:nvSpPr>
            <p:spPr bwMode="gray">
              <a:xfrm>
                <a:off x="5836774" y="1062707"/>
                <a:ext cx="1320935" cy="227475"/>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eaLnBrk="0" hangingPunct="0"/>
                <a:r>
                  <a:rPr lang="en-GB" sz="1000" b="1" noProof="1">
                    <a:solidFill>
                      <a:srgbClr val="000000"/>
                    </a:solidFill>
                    <a:latin typeface="Calibri" panose="020F0502020204030204" pitchFamily="34" charset="0"/>
                    <a:cs typeface="Calibri" panose="020F0502020204030204" pitchFamily="34" charset="0"/>
                  </a:rPr>
                  <a:t>Raw Data</a:t>
                </a:r>
              </a:p>
            </p:txBody>
          </p:sp>
          <p:sp>
            <p:nvSpPr>
              <p:cNvPr id="78" name="Rectangle 26">
                <a:extLst>
                  <a:ext uri="{FF2B5EF4-FFF2-40B4-BE49-F238E27FC236}">
                    <a16:creationId xmlns:a16="http://schemas.microsoft.com/office/drawing/2014/main" id="{0FA8B1ED-3739-4AC2-8CA3-1FC433577A10}"/>
                  </a:ext>
                </a:extLst>
              </p:cNvPr>
              <p:cNvSpPr>
                <a:spLocks noChangeArrowheads="1"/>
              </p:cNvSpPr>
              <p:nvPr/>
            </p:nvSpPr>
            <p:spPr bwMode="gray">
              <a:xfrm>
                <a:off x="5768885" y="4467267"/>
                <a:ext cx="1469445" cy="260500"/>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eaLnBrk="0" hangingPunct="0"/>
                <a:r>
                  <a:rPr lang="en-GB" sz="1000" b="1" noProof="1">
                    <a:solidFill>
                      <a:srgbClr val="000000"/>
                    </a:solidFill>
                    <a:latin typeface="Calibri" panose="020F0502020204030204" pitchFamily="34" charset="0"/>
                    <a:cs typeface="Calibri" panose="020F0502020204030204" pitchFamily="34" charset="0"/>
                  </a:rPr>
                  <a:t>Market Ready Leads</a:t>
                </a:r>
              </a:p>
            </p:txBody>
          </p:sp>
          <p:sp>
            <p:nvSpPr>
              <p:cNvPr id="79" name="Rectangle 26">
                <a:extLst>
                  <a:ext uri="{FF2B5EF4-FFF2-40B4-BE49-F238E27FC236}">
                    <a16:creationId xmlns:a16="http://schemas.microsoft.com/office/drawing/2014/main" id="{4B492ECC-DF1F-460F-81EC-E10EC48782E2}"/>
                  </a:ext>
                </a:extLst>
              </p:cNvPr>
              <p:cNvSpPr>
                <a:spLocks noChangeArrowheads="1"/>
              </p:cNvSpPr>
              <p:nvPr/>
            </p:nvSpPr>
            <p:spPr bwMode="gray">
              <a:xfrm>
                <a:off x="5762520" y="6117088"/>
                <a:ext cx="1469445" cy="260500"/>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eaLnBrk="0" hangingPunct="0"/>
                <a:r>
                  <a:rPr lang="en-GB" sz="1000" b="1" noProof="1">
                    <a:solidFill>
                      <a:srgbClr val="000000"/>
                    </a:solidFill>
                    <a:latin typeface="Calibri" panose="020F0502020204030204" pitchFamily="34" charset="0"/>
                    <a:cs typeface="Calibri" panose="020F0502020204030204" pitchFamily="34" charset="0"/>
                  </a:rPr>
                  <a:t>Sales Ready Leads</a:t>
                </a:r>
              </a:p>
            </p:txBody>
          </p:sp>
        </p:grpSp>
      </p:grpSp>
    </p:spTree>
    <p:extLst>
      <p:ext uri="{BB962C8B-B14F-4D97-AF65-F5344CB8AC3E}">
        <p14:creationId xmlns:p14="http://schemas.microsoft.com/office/powerpoint/2010/main" val="3233239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0" name="Text Box 6"/>
          <p:cNvSpPr txBox="1">
            <a:spLocks noChangeArrowheads="1"/>
          </p:cNvSpPr>
          <p:nvPr/>
        </p:nvSpPr>
        <p:spPr bwMode="auto">
          <a:xfrm>
            <a:off x="250824" y="6566362"/>
            <a:ext cx="432117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SG" altLang="en-US" sz="1200" dirty="0">
                <a:latin typeface="Century Gothic" pitchFamily="34" charset="0"/>
              </a:rPr>
              <a:t>Copyright © 2010 </a:t>
            </a:r>
            <a:r>
              <a:rPr lang="en-SG" altLang="en-US" sz="1200">
                <a:latin typeface="Century Gothic" pitchFamily="34" charset="0"/>
              </a:rPr>
              <a:t>- 2016 </a:t>
            </a:r>
            <a:r>
              <a:rPr lang="en-SG" altLang="en-US" sz="1200" dirty="0">
                <a:latin typeface="Century Gothic" pitchFamily="34" charset="0"/>
              </a:rPr>
              <a:t>CNCData. All Rights Reserved. </a:t>
            </a:r>
          </a:p>
        </p:txBody>
      </p:sp>
      <p:sp>
        <p:nvSpPr>
          <p:cNvPr id="67588" name="Rectangle 4"/>
          <p:cNvSpPr>
            <a:spLocks noGrp="1" noChangeArrowheads="1"/>
          </p:cNvSpPr>
          <p:nvPr>
            <p:ph type="ctrTitle"/>
          </p:nvPr>
        </p:nvSpPr>
        <p:spPr>
          <a:xfrm>
            <a:off x="486138" y="5014390"/>
            <a:ext cx="5630024" cy="748145"/>
          </a:xfrm>
        </p:spPr>
        <p:txBody>
          <a:bodyPr/>
          <a:lstStyle/>
          <a:p>
            <a:pPr algn="ctr"/>
            <a:r>
              <a:rPr lang="en-SG" altLang="en-US" sz="4800" b="1" dirty="0"/>
              <a:t>White Space </a:t>
            </a:r>
            <a:br>
              <a:rPr lang="en-SG" altLang="en-US" sz="2400" dirty="0"/>
            </a:br>
            <a:r>
              <a:rPr lang="en-SG" altLang="en-US" sz="1800" dirty="0"/>
              <a:t>Account &amp; Contact Acquisition  </a:t>
            </a:r>
            <a:endParaRPr lang="en-SG" altLang="en-US" sz="2400" dirty="0"/>
          </a:p>
        </p:txBody>
      </p:sp>
      <p:pic>
        <p:nvPicPr>
          <p:cNvPr id="3" name="Picture 2"/>
          <p:cNvPicPr>
            <a:picLocks noChangeAspect="1"/>
          </p:cNvPicPr>
          <p:nvPr/>
        </p:nvPicPr>
        <p:blipFill>
          <a:blip r:embed="rId2"/>
          <a:stretch>
            <a:fillRect/>
          </a:stretch>
        </p:blipFill>
        <p:spPr>
          <a:xfrm>
            <a:off x="5496662" y="3915667"/>
            <a:ext cx="2676376" cy="3420152"/>
          </a:xfrm>
          <a:prstGeom prst="rect">
            <a:avLst/>
          </a:prstGeom>
        </p:spPr>
      </p:pic>
    </p:spTree>
    <p:extLst>
      <p:ext uri="{BB962C8B-B14F-4D97-AF65-F5344CB8AC3E}">
        <p14:creationId xmlns:p14="http://schemas.microsoft.com/office/powerpoint/2010/main" val="2515762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1"/>
          <p:cNvSpPr>
            <a:spLocks noGrp="1"/>
          </p:cNvSpPr>
          <p:nvPr>
            <p:ph type="title"/>
          </p:nvPr>
        </p:nvSpPr>
        <p:spPr>
          <a:xfrm>
            <a:off x="237030" y="162363"/>
            <a:ext cx="4126626" cy="1008063"/>
          </a:xfrm>
        </p:spPr>
        <p:txBody>
          <a:bodyPr anchor="ctr"/>
          <a:lstStyle/>
          <a:p>
            <a:pPr algn="ctr"/>
            <a:r>
              <a:rPr lang="en-SG" altLang="en-US" sz="3200" dirty="0"/>
              <a:t>Sales &amp; Marketing </a:t>
            </a:r>
            <a:br>
              <a:rPr lang="en-SG" altLang="en-US" sz="3200" dirty="0"/>
            </a:br>
            <a:r>
              <a:rPr lang="en-SG" altLang="en-US" sz="1600" b="0" dirty="0"/>
              <a:t>Fill In THE WHITE Space </a:t>
            </a:r>
            <a:endParaRPr lang="en-SG" sz="2000" b="0" dirty="0"/>
          </a:p>
        </p:txBody>
      </p:sp>
      <p:sp>
        <p:nvSpPr>
          <p:cNvPr id="40" name="Content Placeholder 2"/>
          <p:cNvSpPr txBox="1">
            <a:spLocks/>
          </p:cNvSpPr>
          <p:nvPr/>
        </p:nvSpPr>
        <p:spPr bwMode="auto">
          <a:xfrm>
            <a:off x="321708" y="2291965"/>
            <a:ext cx="5695042" cy="1715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20000"/>
              </a:spcAft>
              <a:buClr>
                <a:schemeClr val="tx1"/>
              </a:buClr>
              <a:buNone/>
              <a:defRPr sz="2000">
                <a:solidFill>
                  <a:schemeClr val="tx1"/>
                </a:solidFill>
                <a:latin typeface="+mn-lt"/>
                <a:ea typeface="+mn-ea"/>
                <a:cs typeface="+mn-cs"/>
              </a:defRPr>
            </a:lvl1pPr>
            <a:lvl2pPr marL="457200" indent="0" algn="l" rtl="0" eaLnBrk="1" fontAlgn="base" hangingPunct="1">
              <a:spcBef>
                <a:spcPct val="20000"/>
              </a:spcBef>
              <a:spcAft>
                <a:spcPct val="20000"/>
              </a:spcAft>
              <a:buClr>
                <a:schemeClr val="tx1"/>
              </a:buClr>
              <a:buNone/>
              <a:defRPr sz="1800">
                <a:solidFill>
                  <a:schemeClr val="tx1"/>
                </a:solidFill>
                <a:latin typeface="+mn-lt"/>
                <a:cs typeface="+mn-cs"/>
              </a:defRPr>
            </a:lvl2pPr>
            <a:lvl3pPr marL="914400" indent="0" algn="l" rtl="0" eaLnBrk="1" fontAlgn="base" hangingPunct="1">
              <a:spcBef>
                <a:spcPct val="20000"/>
              </a:spcBef>
              <a:spcAft>
                <a:spcPct val="20000"/>
              </a:spcAft>
              <a:buClr>
                <a:schemeClr val="tx1"/>
              </a:buClr>
              <a:buNone/>
              <a:defRPr sz="1600">
                <a:solidFill>
                  <a:schemeClr val="tx1"/>
                </a:solidFill>
                <a:latin typeface="+mn-lt"/>
                <a:cs typeface="+mn-cs"/>
              </a:defRPr>
            </a:lvl3pPr>
            <a:lvl4pPr marL="1371600" indent="0" algn="l" rtl="0" eaLnBrk="1" fontAlgn="base" hangingPunct="1">
              <a:spcBef>
                <a:spcPct val="20000"/>
              </a:spcBef>
              <a:spcAft>
                <a:spcPct val="20000"/>
              </a:spcAft>
              <a:buClr>
                <a:schemeClr val="tx1"/>
              </a:buClr>
              <a:buNone/>
              <a:defRPr sz="1400">
                <a:solidFill>
                  <a:schemeClr val="tx1"/>
                </a:solidFill>
                <a:latin typeface="+mn-lt"/>
                <a:cs typeface="+mn-cs"/>
              </a:defRPr>
            </a:lvl4pPr>
            <a:lvl5pPr marL="1828800" indent="0" algn="l" rtl="0" eaLnBrk="1" fontAlgn="base" hangingPunct="1">
              <a:spcBef>
                <a:spcPct val="20000"/>
              </a:spcBef>
              <a:spcAft>
                <a:spcPct val="20000"/>
              </a:spcAft>
              <a:buClr>
                <a:schemeClr val="tx1"/>
              </a:buClr>
              <a:buNone/>
              <a:defRPr sz="1400">
                <a:solidFill>
                  <a:schemeClr val="tx1"/>
                </a:solidFill>
                <a:latin typeface="+mn-lt"/>
                <a:cs typeface="+mn-cs"/>
              </a:defRPr>
            </a:lvl5pPr>
            <a:lvl6pPr marL="2286000" indent="0" algn="l" rtl="0" eaLnBrk="1" fontAlgn="base" hangingPunct="1">
              <a:spcBef>
                <a:spcPct val="20000"/>
              </a:spcBef>
              <a:spcAft>
                <a:spcPct val="20000"/>
              </a:spcAft>
              <a:buClr>
                <a:schemeClr val="tx1"/>
              </a:buClr>
              <a:buNone/>
              <a:defRPr sz="1400">
                <a:solidFill>
                  <a:schemeClr val="tx1"/>
                </a:solidFill>
                <a:latin typeface="+mn-lt"/>
                <a:cs typeface="+mn-cs"/>
              </a:defRPr>
            </a:lvl6pPr>
            <a:lvl7pPr marL="2743200" indent="0" algn="l" rtl="0" eaLnBrk="1" fontAlgn="base" hangingPunct="1">
              <a:spcBef>
                <a:spcPct val="20000"/>
              </a:spcBef>
              <a:spcAft>
                <a:spcPct val="20000"/>
              </a:spcAft>
              <a:buClr>
                <a:schemeClr val="tx1"/>
              </a:buClr>
              <a:buNone/>
              <a:defRPr sz="1400">
                <a:solidFill>
                  <a:schemeClr val="tx1"/>
                </a:solidFill>
                <a:latin typeface="+mn-lt"/>
                <a:cs typeface="+mn-cs"/>
              </a:defRPr>
            </a:lvl7pPr>
            <a:lvl8pPr marL="3200400" indent="0" algn="l" rtl="0" eaLnBrk="1" fontAlgn="base" hangingPunct="1">
              <a:spcBef>
                <a:spcPct val="20000"/>
              </a:spcBef>
              <a:spcAft>
                <a:spcPct val="20000"/>
              </a:spcAft>
              <a:buClr>
                <a:schemeClr val="tx1"/>
              </a:buClr>
              <a:buNone/>
              <a:defRPr sz="1400">
                <a:solidFill>
                  <a:schemeClr val="tx1"/>
                </a:solidFill>
                <a:latin typeface="+mn-lt"/>
                <a:cs typeface="+mn-cs"/>
              </a:defRPr>
            </a:lvl8pPr>
            <a:lvl9pPr marL="3657600" indent="0" algn="l" rtl="0" eaLnBrk="1" fontAlgn="base" hangingPunct="1">
              <a:spcBef>
                <a:spcPct val="20000"/>
              </a:spcBef>
              <a:spcAft>
                <a:spcPct val="20000"/>
              </a:spcAft>
              <a:buClr>
                <a:schemeClr val="tx1"/>
              </a:buClr>
              <a:buNone/>
              <a:defRPr sz="1400">
                <a:solidFill>
                  <a:schemeClr val="tx1"/>
                </a:solidFill>
                <a:latin typeface="+mn-lt"/>
                <a:cs typeface="+mn-cs"/>
              </a:defRPr>
            </a:lvl9pPr>
          </a:lstStyle>
          <a:p>
            <a:pPr algn="ctr">
              <a:spcAft>
                <a:spcPts val="1800"/>
              </a:spcAft>
            </a:pPr>
            <a:r>
              <a:rPr lang="en-SG" sz="3200" b="1" kern="0" dirty="0">
                <a:solidFill>
                  <a:schemeClr val="tx1">
                    <a:lumMod val="85000"/>
                    <a:lumOff val="15000"/>
                  </a:schemeClr>
                </a:solidFill>
                <a:latin typeface="Calibri" panose="020F0502020204030204" pitchFamily="34" charset="0"/>
              </a:rPr>
              <a:t>How to “Fill in the White Space” on Your Sales Prospecting?</a:t>
            </a:r>
            <a:endParaRPr lang="en-AU" sz="3200" b="1" kern="0" dirty="0">
              <a:solidFill>
                <a:schemeClr val="tx1">
                  <a:lumMod val="85000"/>
                  <a:lumOff val="15000"/>
                </a:schemeClr>
              </a:solidFill>
              <a:latin typeface="Calibri" panose="020F0502020204030204" pitchFamily="34" charset="0"/>
            </a:endParaRPr>
          </a:p>
        </p:txBody>
      </p:sp>
      <p:grpSp>
        <p:nvGrpSpPr>
          <p:cNvPr id="6" name="Group 5"/>
          <p:cNvGrpSpPr/>
          <p:nvPr/>
        </p:nvGrpSpPr>
        <p:grpSpPr>
          <a:xfrm>
            <a:off x="5640780" y="1656493"/>
            <a:ext cx="3208746" cy="4421977"/>
            <a:chOff x="1705037" y="1009618"/>
            <a:chExt cx="4648935" cy="6254113"/>
          </a:xfrm>
        </p:grpSpPr>
        <p:grpSp>
          <p:nvGrpSpPr>
            <p:cNvPr id="7" name="Group 6"/>
            <p:cNvGrpSpPr>
              <a:grpSpLocks/>
            </p:cNvGrpSpPr>
            <p:nvPr/>
          </p:nvGrpSpPr>
          <p:grpSpPr bwMode="auto">
            <a:xfrm>
              <a:off x="1705037" y="1009618"/>
              <a:ext cx="4648935" cy="6254113"/>
              <a:chOff x="1091775" y="1062990"/>
              <a:chExt cx="47814" cy="64325"/>
            </a:xfrm>
          </p:grpSpPr>
          <p:sp>
            <p:nvSpPr>
              <p:cNvPr id="10" name="Freeform 9"/>
              <p:cNvSpPr>
                <a:spLocks/>
              </p:cNvSpPr>
              <p:nvPr/>
            </p:nvSpPr>
            <p:spPr bwMode="auto">
              <a:xfrm>
                <a:off x="1108828" y="1106883"/>
                <a:ext cx="12241" cy="10614"/>
              </a:xfrm>
              <a:custGeom>
                <a:avLst/>
                <a:gdLst>
                  <a:gd name="T0" fmla="*/ 918028 w 1224038"/>
                  <a:gd name="T1" fmla="*/ 0 h 1061470"/>
                  <a:gd name="T2" fmla="*/ 306009 w 1224038"/>
                  <a:gd name="T3" fmla="*/ 0 h 1061470"/>
                  <a:gd name="T4" fmla="*/ 0 w 1224038"/>
                  <a:gd name="T5" fmla="*/ 532329 h 1061470"/>
                  <a:gd name="T6" fmla="*/ 306009 w 1224038"/>
                  <a:gd name="T7" fmla="*/ 1061470 h 1061470"/>
                  <a:gd name="T8" fmla="*/ 918028 w 1224038"/>
                  <a:gd name="T9" fmla="*/ 1061470 h 1061470"/>
                  <a:gd name="T10" fmla="*/ 1224038 w 1224038"/>
                  <a:gd name="T11" fmla="*/ 532329 h 1061470"/>
                  <a:gd name="T12" fmla="*/ 918028 w 1224038"/>
                  <a:gd name="T13" fmla="*/ 0 h 1061470"/>
                </a:gdLst>
                <a:ahLst/>
                <a:cxnLst>
                  <a:cxn ang="0">
                    <a:pos x="T0" y="T1"/>
                  </a:cxn>
                  <a:cxn ang="0">
                    <a:pos x="T2" y="T3"/>
                  </a:cxn>
                  <a:cxn ang="0">
                    <a:pos x="T4" y="T5"/>
                  </a:cxn>
                  <a:cxn ang="0">
                    <a:pos x="T6" y="T7"/>
                  </a:cxn>
                  <a:cxn ang="0">
                    <a:pos x="T8" y="T9"/>
                  </a:cxn>
                  <a:cxn ang="0">
                    <a:pos x="T10" y="T11"/>
                  </a:cxn>
                  <a:cxn ang="0">
                    <a:pos x="T12" y="T13"/>
                  </a:cxn>
                </a:cxnLst>
                <a:rect l="0" t="0" r="r" b="b"/>
                <a:pathLst>
                  <a:path w="1224038" h="1061470">
                    <a:moveTo>
                      <a:pt x="918028" y="0"/>
                    </a:moveTo>
                    <a:lnTo>
                      <a:pt x="306009" y="0"/>
                    </a:lnTo>
                    <a:lnTo>
                      <a:pt x="0" y="532329"/>
                    </a:lnTo>
                    <a:lnTo>
                      <a:pt x="306009" y="1061470"/>
                    </a:lnTo>
                    <a:lnTo>
                      <a:pt x="918028" y="1061470"/>
                    </a:lnTo>
                    <a:lnTo>
                      <a:pt x="1224038" y="532329"/>
                    </a:lnTo>
                    <a:lnTo>
                      <a:pt x="918028" y="0"/>
                    </a:lnTo>
                  </a:path>
                </a:pathLst>
              </a:custGeom>
              <a:gradFill rotWithShape="1">
                <a:gsLst>
                  <a:gs pos="0">
                    <a:srgbClr val="EB632D"/>
                  </a:gs>
                  <a:gs pos="100000">
                    <a:srgbClr val="E5322C"/>
                  </a:gs>
                </a:gsLst>
                <a:lin ang="0" scaled="1"/>
              </a:gra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1" name="Freeform 10"/>
              <p:cNvSpPr>
                <a:spLocks noEditPoints="1"/>
              </p:cNvSpPr>
              <p:nvPr/>
            </p:nvSpPr>
            <p:spPr bwMode="auto">
              <a:xfrm>
                <a:off x="1091775" y="1096555"/>
                <a:ext cx="9690" cy="8383"/>
              </a:xfrm>
              <a:custGeom>
                <a:avLst/>
                <a:gdLst>
                  <a:gd name="T0" fmla="*/ 325135 w 969029"/>
                  <a:gd name="T1" fmla="*/ 694897 h 838339"/>
                  <a:gd name="T2" fmla="*/ 168942 w 969029"/>
                  <a:gd name="T3" fmla="*/ 420763 h 838339"/>
                  <a:gd name="T4" fmla="*/ 325135 w 969029"/>
                  <a:gd name="T5" fmla="*/ 143442 h 838339"/>
                  <a:gd name="T6" fmla="*/ 643894 w 969029"/>
                  <a:gd name="T7" fmla="*/ 143442 h 838339"/>
                  <a:gd name="T8" fmla="*/ 803274 w 969029"/>
                  <a:gd name="T9" fmla="*/ 420763 h 838339"/>
                  <a:gd name="T10" fmla="*/ 643894 w 969029"/>
                  <a:gd name="T11" fmla="*/ 694897 h 838339"/>
                  <a:gd name="T12" fmla="*/ 325135 w 969029"/>
                  <a:gd name="T13" fmla="*/ 694897 h 838339"/>
                  <a:gd name="T14" fmla="*/ 726772 w 969029"/>
                  <a:gd name="T15" fmla="*/ 0 h 838339"/>
                  <a:gd name="T16" fmla="*/ 242257 w 969029"/>
                  <a:gd name="T17" fmla="*/ 0 h 838339"/>
                  <a:gd name="T18" fmla="*/ 0 w 969029"/>
                  <a:gd name="T19" fmla="*/ 420763 h 838339"/>
                  <a:gd name="T20" fmla="*/ 242257 w 969029"/>
                  <a:gd name="T21" fmla="*/ 838339 h 838339"/>
                  <a:gd name="T22" fmla="*/ 726772 w 969029"/>
                  <a:gd name="T23" fmla="*/ 838339 h 838339"/>
                  <a:gd name="T24" fmla="*/ 969029 w 969029"/>
                  <a:gd name="T25" fmla="*/ 420763 h 838339"/>
                  <a:gd name="T26" fmla="*/ 726772 w 969029"/>
                  <a:gd name="T27" fmla="*/ 0 h 838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9029" h="838339">
                    <a:moveTo>
                      <a:pt x="325135" y="694897"/>
                    </a:moveTo>
                    <a:lnTo>
                      <a:pt x="168942" y="420763"/>
                    </a:lnTo>
                    <a:lnTo>
                      <a:pt x="325135" y="143442"/>
                    </a:lnTo>
                    <a:lnTo>
                      <a:pt x="643894" y="143442"/>
                    </a:lnTo>
                    <a:lnTo>
                      <a:pt x="803274" y="420763"/>
                    </a:lnTo>
                    <a:lnTo>
                      <a:pt x="643894" y="694897"/>
                    </a:lnTo>
                    <a:lnTo>
                      <a:pt x="325135" y="694897"/>
                    </a:lnTo>
                    <a:moveTo>
                      <a:pt x="726772" y="0"/>
                    </a:moveTo>
                    <a:lnTo>
                      <a:pt x="242257" y="0"/>
                    </a:lnTo>
                    <a:lnTo>
                      <a:pt x="0" y="420763"/>
                    </a:lnTo>
                    <a:lnTo>
                      <a:pt x="242257" y="838339"/>
                    </a:lnTo>
                    <a:lnTo>
                      <a:pt x="726772" y="838339"/>
                    </a:lnTo>
                    <a:lnTo>
                      <a:pt x="969029" y="420763"/>
                    </a:lnTo>
                    <a:lnTo>
                      <a:pt x="726772" y="0"/>
                    </a:lnTo>
                  </a:path>
                </a:pathLst>
              </a:custGeom>
              <a:gradFill rotWithShape="1">
                <a:gsLst>
                  <a:gs pos="0">
                    <a:srgbClr val="E82683"/>
                  </a:gs>
                  <a:gs pos="100000">
                    <a:srgbClr val="EB632D"/>
                  </a:gs>
                </a:gsLst>
                <a:lin ang="0" scaled="1"/>
              </a:gra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2" name="Freeform 11"/>
              <p:cNvSpPr>
                <a:spLocks noEditPoints="1"/>
              </p:cNvSpPr>
              <p:nvPr/>
            </p:nvSpPr>
            <p:spPr bwMode="auto">
              <a:xfrm>
                <a:off x="1111665" y="1068153"/>
                <a:ext cx="6886" cy="5961"/>
              </a:xfrm>
              <a:custGeom>
                <a:avLst/>
                <a:gdLst>
                  <a:gd name="T0" fmla="*/ 516391 w 688521"/>
                  <a:gd name="T1" fmla="*/ 0 h 596081"/>
                  <a:gd name="T2" fmla="*/ 172130 w 688521"/>
                  <a:gd name="T3" fmla="*/ 0 h 596081"/>
                  <a:gd name="T4" fmla="*/ 0 w 688521"/>
                  <a:gd name="T5" fmla="*/ 296447 h 596081"/>
                  <a:gd name="T6" fmla="*/ 172130 w 688521"/>
                  <a:gd name="T7" fmla="*/ 596081 h 596081"/>
                  <a:gd name="T8" fmla="*/ 516391 w 688521"/>
                  <a:gd name="T9" fmla="*/ 596081 h 596081"/>
                  <a:gd name="T10" fmla="*/ 688521 w 688521"/>
                  <a:gd name="T11" fmla="*/ 296447 h 596081"/>
                  <a:gd name="T12" fmla="*/ 516391 w 688521"/>
                  <a:gd name="T13" fmla="*/ 0 h 596081"/>
                  <a:gd name="T14" fmla="*/ 455827 w 688521"/>
                  <a:gd name="T15" fmla="*/ 490891 h 596081"/>
                  <a:gd name="T16" fmla="*/ 232695 w 688521"/>
                  <a:gd name="T17" fmla="*/ 490891 h 596081"/>
                  <a:gd name="T18" fmla="*/ 121129 w 688521"/>
                  <a:gd name="T19" fmla="*/ 296447 h 596081"/>
                  <a:gd name="T20" fmla="*/ 232695 w 688521"/>
                  <a:gd name="T21" fmla="*/ 102003 h 596081"/>
                  <a:gd name="T22" fmla="*/ 455827 w 688521"/>
                  <a:gd name="T23" fmla="*/ 102003 h 596081"/>
                  <a:gd name="T24" fmla="*/ 570580 w 688521"/>
                  <a:gd name="T25" fmla="*/ 296447 h 596081"/>
                  <a:gd name="T26" fmla="*/ 455827 w 688521"/>
                  <a:gd name="T27" fmla="*/ 490891 h 596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8521" h="596081">
                    <a:moveTo>
                      <a:pt x="516391" y="0"/>
                    </a:moveTo>
                    <a:lnTo>
                      <a:pt x="172130" y="0"/>
                    </a:lnTo>
                    <a:lnTo>
                      <a:pt x="0" y="296447"/>
                    </a:lnTo>
                    <a:lnTo>
                      <a:pt x="172130" y="596081"/>
                    </a:lnTo>
                    <a:lnTo>
                      <a:pt x="516391" y="596081"/>
                    </a:lnTo>
                    <a:lnTo>
                      <a:pt x="688521" y="296447"/>
                    </a:lnTo>
                    <a:lnTo>
                      <a:pt x="516391" y="0"/>
                    </a:lnTo>
                    <a:close/>
                    <a:moveTo>
                      <a:pt x="455827" y="490891"/>
                    </a:moveTo>
                    <a:lnTo>
                      <a:pt x="232695" y="490891"/>
                    </a:lnTo>
                    <a:lnTo>
                      <a:pt x="121129" y="296447"/>
                    </a:lnTo>
                    <a:lnTo>
                      <a:pt x="232695" y="102003"/>
                    </a:lnTo>
                    <a:lnTo>
                      <a:pt x="455827" y="102003"/>
                    </a:lnTo>
                    <a:lnTo>
                      <a:pt x="570580" y="296447"/>
                    </a:lnTo>
                    <a:lnTo>
                      <a:pt x="455827" y="490891"/>
                    </a:lnTo>
                    <a:close/>
                  </a:path>
                </a:pathLst>
              </a:custGeom>
              <a:gradFill rotWithShape="1">
                <a:gsLst>
                  <a:gs pos="0">
                    <a:srgbClr val="374B8C"/>
                  </a:gs>
                  <a:gs pos="100000">
                    <a:srgbClr val="009ED6"/>
                  </a:gs>
                </a:gsLst>
                <a:lin ang="0" scaled="1"/>
              </a:gra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3" name="Freeform 12"/>
              <p:cNvSpPr>
                <a:spLocks/>
              </p:cNvSpPr>
              <p:nvPr/>
            </p:nvSpPr>
            <p:spPr bwMode="auto">
              <a:xfrm>
                <a:off x="1117339" y="1068090"/>
                <a:ext cx="14855" cy="12878"/>
              </a:xfrm>
              <a:custGeom>
                <a:avLst/>
                <a:gdLst>
                  <a:gd name="T0" fmla="*/ 372949 w 1485421"/>
                  <a:gd name="T1" fmla="*/ 1287790 h 1287790"/>
                  <a:gd name="T2" fmla="*/ 0 w 1485421"/>
                  <a:gd name="T3" fmla="*/ 643895 h 1287790"/>
                  <a:gd name="T4" fmla="*/ 372949 w 1485421"/>
                  <a:gd name="T5" fmla="*/ 0 h 1287790"/>
                  <a:gd name="T6" fmla="*/ 1115659 w 1485421"/>
                  <a:gd name="T7" fmla="*/ 0 h 1287790"/>
                  <a:gd name="T8" fmla="*/ 1485421 w 1485421"/>
                  <a:gd name="T9" fmla="*/ 643895 h 1287790"/>
                  <a:gd name="T10" fmla="*/ 1115659 w 1485421"/>
                  <a:gd name="T11" fmla="*/ 1287790 h 1287790"/>
                  <a:gd name="T12" fmla="*/ 372949 w 1485421"/>
                  <a:gd name="T13" fmla="*/ 1287790 h 1287790"/>
                </a:gdLst>
                <a:ahLst/>
                <a:cxnLst>
                  <a:cxn ang="0">
                    <a:pos x="T0" y="T1"/>
                  </a:cxn>
                  <a:cxn ang="0">
                    <a:pos x="T2" y="T3"/>
                  </a:cxn>
                  <a:cxn ang="0">
                    <a:pos x="T4" y="T5"/>
                  </a:cxn>
                  <a:cxn ang="0">
                    <a:pos x="T6" y="T7"/>
                  </a:cxn>
                  <a:cxn ang="0">
                    <a:pos x="T8" y="T9"/>
                  </a:cxn>
                  <a:cxn ang="0">
                    <a:pos x="T10" y="T11"/>
                  </a:cxn>
                  <a:cxn ang="0">
                    <a:pos x="T12" y="T13"/>
                  </a:cxn>
                </a:cxnLst>
                <a:rect l="0" t="0" r="r" b="b"/>
                <a:pathLst>
                  <a:path w="1485421" h="1287790">
                    <a:moveTo>
                      <a:pt x="372949" y="1287790"/>
                    </a:moveTo>
                    <a:lnTo>
                      <a:pt x="0" y="643895"/>
                    </a:lnTo>
                    <a:lnTo>
                      <a:pt x="372949" y="0"/>
                    </a:lnTo>
                    <a:lnTo>
                      <a:pt x="1115659" y="0"/>
                    </a:lnTo>
                    <a:lnTo>
                      <a:pt x="1485421" y="643895"/>
                    </a:lnTo>
                    <a:lnTo>
                      <a:pt x="1115659" y="1287790"/>
                    </a:lnTo>
                    <a:lnTo>
                      <a:pt x="372949" y="1287790"/>
                    </a:lnTo>
                    <a:close/>
                  </a:path>
                </a:pathLst>
              </a:custGeom>
              <a:gradFill rotWithShape="1">
                <a:gsLst>
                  <a:gs pos="0">
                    <a:srgbClr val="374B8C"/>
                  </a:gs>
                  <a:gs pos="100000">
                    <a:srgbClr val="009ED6"/>
                  </a:gs>
                </a:gsLst>
                <a:lin ang="0" scaled="1"/>
              </a:gra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4" name="Freeform 13"/>
              <p:cNvSpPr>
                <a:spLocks noEditPoints="1"/>
              </p:cNvSpPr>
              <p:nvPr/>
            </p:nvSpPr>
            <p:spPr bwMode="auto">
              <a:xfrm>
                <a:off x="1128878" y="1062990"/>
                <a:ext cx="10711" cy="9244"/>
              </a:xfrm>
              <a:custGeom>
                <a:avLst/>
                <a:gdLst>
                  <a:gd name="T0" fmla="*/ 803275 w 1071033"/>
                  <a:gd name="T1" fmla="*/ 0 h 924404"/>
                  <a:gd name="T2" fmla="*/ 267759 w 1071033"/>
                  <a:gd name="T3" fmla="*/ 0 h 924404"/>
                  <a:gd name="T4" fmla="*/ 0 w 1071033"/>
                  <a:gd name="T5" fmla="*/ 462202 h 924404"/>
                  <a:gd name="T6" fmla="*/ 267759 w 1071033"/>
                  <a:gd name="T7" fmla="*/ 924404 h 924404"/>
                  <a:gd name="T8" fmla="*/ 803275 w 1071033"/>
                  <a:gd name="T9" fmla="*/ 924404 h 924404"/>
                  <a:gd name="T10" fmla="*/ 1071033 w 1071033"/>
                  <a:gd name="T11" fmla="*/ 462202 h 924404"/>
                  <a:gd name="T12" fmla="*/ 803275 w 1071033"/>
                  <a:gd name="T13" fmla="*/ 0 h 924404"/>
                  <a:gd name="T14" fmla="*/ 710835 w 1071033"/>
                  <a:gd name="T15" fmla="*/ 765024 h 924404"/>
                  <a:gd name="T16" fmla="*/ 360199 w 1071033"/>
                  <a:gd name="T17" fmla="*/ 765024 h 924404"/>
                  <a:gd name="T18" fmla="*/ 188069 w 1071033"/>
                  <a:gd name="T19" fmla="*/ 462202 h 924404"/>
                  <a:gd name="T20" fmla="*/ 360199 w 1071033"/>
                  <a:gd name="T21" fmla="*/ 159380 h 924404"/>
                  <a:gd name="T22" fmla="*/ 710835 w 1071033"/>
                  <a:gd name="T23" fmla="*/ 159380 h 924404"/>
                  <a:gd name="T24" fmla="*/ 882965 w 1071033"/>
                  <a:gd name="T25" fmla="*/ 462202 h 924404"/>
                  <a:gd name="T26" fmla="*/ 710835 w 1071033"/>
                  <a:gd name="T27" fmla="*/ 765024 h 924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71033" h="924404">
                    <a:moveTo>
                      <a:pt x="803275" y="0"/>
                    </a:moveTo>
                    <a:lnTo>
                      <a:pt x="267759" y="0"/>
                    </a:lnTo>
                    <a:lnTo>
                      <a:pt x="0" y="462202"/>
                    </a:lnTo>
                    <a:lnTo>
                      <a:pt x="267759" y="924404"/>
                    </a:lnTo>
                    <a:lnTo>
                      <a:pt x="803275" y="924404"/>
                    </a:lnTo>
                    <a:lnTo>
                      <a:pt x="1071033" y="462202"/>
                    </a:lnTo>
                    <a:lnTo>
                      <a:pt x="803275" y="0"/>
                    </a:lnTo>
                    <a:close/>
                    <a:moveTo>
                      <a:pt x="710835" y="765024"/>
                    </a:moveTo>
                    <a:lnTo>
                      <a:pt x="360199" y="765024"/>
                    </a:lnTo>
                    <a:lnTo>
                      <a:pt x="188069" y="462202"/>
                    </a:lnTo>
                    <a:lnTo>
                      <a:pt x="360199" y="159380"/>
                    </a:lnTo>
                    <a:lnTo>
                      <a:pt x="710835" y="159380"/>
                    </a:lnTo>
                    <a:lnTo>
                      <a:pt x="882965" y="462202"/>
                    </a:lnTo>
                    <a:lnTo>
                      <a:pt x="710835" y="765024"/>
                    </a:lnTo>
                    <a:close/>
                  </a:path>
                </a:pathLst>
              </a:custGeom>
              <a:gradFill rotWithShape="1">
                <a:gsLst>
                  <a:gs pos="0">
                    <a:srgbClr val="E82683"/>
                  </a:gs>
                  <a:gs pos="100000">
                    <a:srgbClr val="6D2D7A"/>
                  </a:gs>
                </a:gsLst>
                <a:lin ang="0" scaled="1"/>
              </a:gra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5" name="Freeform 14"/>
              <p:cNvSpPr>
                <a:spLocks/>
              </p:cNvSpPr>
              <p:nvPr/>
            </p:nvSpPr>
            <p:spPr bwMode="auto">
              <a:xfrm>
                <a:off x="1118583" y="1112557"/>
                <a:ext cx="12272" cy="10614"/>
              </a:xfrm>
              <a:custGeom>
                <a:avLst/>
                <a:gdLst>
                  <a:gd name="T0" fmla="*/ 306009 w 1227225"/>
                  <a:gd name="T1" fmla="*/ 1061471 h 1061471"/>
                  <a:gd name="T2" fmla="*/ 0 w 1227225"/>
                  <a:gd name="T3" fmla="*/ 529142 h 1061471"/>
                  <a:gd name="T4" fmla="*/ 306009 w 1227225"/>
                  <a:gd name="T5" fmla="*/ 0 h 1061471"/>
                  <a:gd name="T6" fmla="*/ 918028 w 1227225"/>
                  <a:gd name="T7" fmla="*/ 0 h 1061471"/>
                  <a:gd name="T8" fmla="*/ 1227225 w 1227225"/>
                  <a:gd name="T9" fmla="*/ 529142 h 1061471"/>
                  <a:gd name="T10" fmla="*/ 918028 w 1227225"/>
                  <a:gd name="T11" fmla="*/ 1061471 h 1061471"/>
                  <a:gd name="T12" fmla="*/ 306009 w 1227225"/>
                  <a:gd name="T13" fmla="*/ 1061471 h 1061471"/>
                </a:gdLst>
                <a:ahLst/>
                <a:cxnLst>
                  <a:cxn ang="0">
                    <a:pos x="T0" y="T1"/>
                  </a:cxn>
                  <a:cxn ang="0">
                    <a:pos x="T2" y="T3"/>
                  </a:cxn>
                  <a:cxn ang="0">
                    <a:pos x="T4" y="T5"/>
                  </a:cxn>
                  <a:cxn ang="0">
                    <a:pos x="T6" y="T7"/>
                  </a:cxn>
                  <a:cxn ang="0">
                    <a:pos x="T8" y="T9"/>
                  </a:cxn>
                  <a:cxn ang="0">
                    <a:pos x="T10" y="T11"/>
                  </a:cxn>
                  <a:cxn ang="0">
                    <a:pos x="T12" y="T13"/>
                  </a:cxn>
                </a:cxnLst>
                <a:rect l="0" t="0" r="r" b="b"/>
                <a:pathLst>
                  <a:path w="1227225" h="1061471">
                    <a:moveTo>
                      <a:pt x="306009" y="1061471"/>
                    </a:moveTo>
                    <a:lnTo>
                      <a:pt x="0" y="529142"/>
                    </a:lnTo>
                    <a:lnTo>
                      <a:pt x="306009" y="0"/>
                    </a:lnTo>
                    <a:lnTo>
                      <a:pt x="918028" y="0"/>
                    </a:lnTo>
                    <a:lnTo>
                      <a:pt x="1227225" y="529142"/>
                    </a:lnTo>
                    <a:lnTo>
                      <a:pt x="918028" y="1061471"/>
                    </a:lnTo>
                    <a:lnTo>
                      <a:pt x="306009" y="1061471"/>
                    </a:lnTo>
                    <a:close/>
                  </a:path>
                </a:pathLst>
              </a:custGeom>
              <a:solidFill>
                <a:srgbClr val="DEDDDC"/>
              </a:soli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6" name="Freeform 15"/>
              <p:cNvSpPr>
                <a:spLocks noEditPoints="1"/>
              </p:cNvSpPr>
              <p:nvPr/>
            </p:nvSpPr>
            <p:spPr bwMode="auto">
              <a:xfrm>
                <a:off x="1120591" y="1123681"/>
                <a:ext cx="4207" cy="3634"/>
              </a:xfrm>
              <a:custGeom>
                <a:avLst/>
                <a:gdLst>
                  <a:gd name="T0" fmla="*/ 315572 w 420763"/>
                  <a:gd name="T1" fmla="*/ 0 h 363387"/>
                  <a:gd name="T2" fmla="*/ 105190 w 420763"/>
                  <a:gd name="T3" fmla="*/ 0 h 363387"/>
                  <a:gd name="T4" fmla="*/ 0 w 420763"/>
                  <a:gd name="T5" fmla="*/ 181694 h 363387"/>
                  <a:gd name="T6" fmla="*/ 105190 w 420763"/>
                  <a:gd name="T7" fmla="*/ 363387 h 363387"/>
                  <a:gd name="T8" fmla="*/ 315572 w 420763"/>
                  <a:gd name="T9" fmla="*/ 363387 h 363387"/>
                  <a:gd name="T10" fmla="*/ 420763 w 420763"/>
                  <a:gd name="T11" fmla="*/ 181694 h 363387"/>
                  <a:gd name="T12" fmla="*/ 315572 w 420763"/>
                  <a:gd name="T13" fmla="*/ 0 h 363387"/>
                  <a:gd name="T14" fmla="*/ 280508 w 420763"/>
                  <a:gd name="T15" fmla="*/ 302822 h 363387"/>
                  <a:gd name="T16" fmla="*/ 143442 w 420763"/>
                  <a:gd name="T17" fmla="*/ 302822 h 363387"/>
                  <a:gd name="T18" fmla="*/ 73314 w 420763"/>
                  <a:gd name="T19" fmla="*/ 181694 h 363387"/>
                  <a:gd name="T20" fmla="*/ 143442 w 420763"/>
                  <a:gd name="T21" fmla="*/ 63752 h 363387"/>
                  <a:gd name="T22" fmla="*/ 280508 w 420763"/>
                  <a:gd name="T23" fmla="*/ 63752 h 363387"/>
                  <a:gd name="T24" fmla="*/ 347448 w 420763"/>
                  <a:gd name="T25" fmla="*/ 181694 h 363387"/>
                  <a:gd name="T26" fmla="*/ 280508 w 420763"/>
                  <a:gd name="T27" fmla="*/ 302822 h 363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0763" h="363387">
                    <a:moveTo>
                      <a:pt x="315572" y="0"/>
                    </a:moveTo>
                    <a:lnTo>
                      <a:pt x="105190" y="0"/>
                    </a:lnTo>
                    <a:lnTo>
                      <a:pt x="0" y="181694"/>
                    </a:lnTo>
                    <a:lnTo>
                      <a:pt x="105190" y="363387"/>
                    </a:lnTo>
                    <a:lnTo>
                      <a:pt x="315572" y="363387"/>
                    </a:lnTo>
                    <a:lnTo>
                      <a:pt x="420763" y="181694"/>
                    </a:lnTo>
                    <a:lnTo>
                      <a:pt x="315572" y="0"/>
                    </a:lnTo>
                    <a:close/>
                    <a:moveTo>
                      <a:pt x="280508" y="302822"/>
                    </a:moveTo>
                    <a:lnTo>
                      <a:pt x="143442" y="302822"/>
                    </a:lnTo>
                    <a:lnTo>
                      <a:pt x="73314" y="181694"/>
                    </a:lnTo>
                    <a:lnTo>
                      <a:pt x="143442" y="63752"/>
                    </a:lnTo>
                    <a:lnTo>
                      <a:pt x="280508" y="63752"/>
                    </a:lnTo>
                    <a:lnTo>
                      <a:pt x="347448" y="181694"/>
                    </a:lnTo>
                    <a:lnTo>
                      <a:pt x="280508" y="302822"/>
                    </a:lnTo>
                    <a:close/>
                  </a:path>
                </a:pathLst>
              </a:custGeom>
              <a:solidFill>
                <a:srgbClr val="DEDDDC"/>
              </a:soli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7" name="Freeform 16"/>
              <p:cNvSpPr>
                <a:spLocks noEditPoints="1"/>
              </p:cNvSpPr>
              <p:nvPr/>
            </p:nvSpPr>
            <p:spPr bwMode="auto">
              <a:xfrm>
                <a:off x="1102708" y="1104269"/>
                <a:ext cx="5802" cy="3060"/>
              </a:xfrm>
              <a:custGeom>
                <a:avLst/>
                <a:gdLst>
                  <a:gd name="T0" fmla="*/ 100 w 182"/>
                  <a:gd name="T1" fmla="*/ 96 h 96"/>
                  <a:gd name="T2" fmla="*/ 182 w 182"/>
                  <a:gd name="T3" fmla="*/ 48 h 96"/>
                  <a:gd name="T4" fmla="*/ 100 w 182"/>
                  <a:gd name="T5" fmla="*/ 0 h 96"/>
                  <a:gd name="T6" fmla="*/ 100 w 182"/>
                  <a:gd name="T7" fmla="*/ 28 h 96"/>
                  <a:gd name="T8" fmla="*/ 0 w 182"/>
                  <a:gd name="T9" fmla="*/ 28 h 96"/>
                  <a:gd name="T10" fmla="*/ 0 w 182"/>
                  <a:gd name="T11" fmla="*/ 68 h 96"/>
                  <a:gd name="T12" fmla="*/ 100 w 182"/>
                  <a:gd name="T13" fmla="*/ 68 h 96"/>
                  <a:gd name="T14" fmla="*/ 100 w 182"/>
                  <a:gd name="T15" fmla="*/ 96 h 96"/>
                  <a:gd name="T16" fmla="*/ 12 w 182"/>
                  <a:gd name="T17" fmla="*/ 56 h 96"/>
                  <a:gd name="T18" fmla="*/ 12 w 182"/>
                  <a:gd name="T19" fmla="*/ 40 h 96"/>
                  <a:gd name="T20" fmla="*/ 112 w 182"/>
                  <a:gd name="T21" fmla="*/ 40 h 96"/>
                  <a:gd name="T22" fmla="*/ 112 w 182"/>
                  <a:gd name="T23" fmla="*/ 21 h 96"/>
                  <a:gd name="T24" fmla="*/ 158 w 182"/>
                  <a:gd name="T25" fmla="*/ 48 h 96"/>
                  <a:gd name="T26" fmla="*/ 112 w 182"/>
                  <a:gd name="T27" fmla="*/ 75 h 96"/>
                  <a:gd name="T28" fmla="*/ 112 w 182"/>
                  <a:gd name="T29" fmla="*/ 56 h 96"/>
                  <a:gd name="T30" fmla="*/ 12 w 182"/>
                  <a:gd name="T31" fmla="*/ 5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96">
                    <a:moveTo>
                      <a:pt x="100" y="96"/>
                    </a:moveTo>
                    <a:cubicBezTo>
                      <a:pt x="182" y="48"/>
                      <a:pt x="182" y="48"/>
                      <a:pt x="182" y="48"/>
                    </a:cubicBezTo>
                    <a:cubicBezTo>
                      <a:pt x="100" y="0"/>
                      <a:pt x="100" y="0"/>
                      <a:pt x="100" y="0"/>
                    </a:cubicBezTo>
                    <a:cubicBezTo>
                      <a:pt x="100" y="0"/>
                      <a:pt x="100" y="21"/>
                      <a:pt x="100" y="28"/>
                    </a:cubicBezTo>
                    <a:cubicBezTo>
                      <a:pt x="89" y="28"/>
                      <a:pt x="0" y="28"/>
                      <a:pt x="0" y="28"/>
                    </a:cubicBezTo>
                    <a:cubicBezTo>
                      <a:pt x="0" y="68"/>
                      <a:pt x="0" y="68"/>
                      <a:pt x="0" y="68"/>
                    </a:cubicBezTo>
                    <a:cubicBezTo>
                      <a:pt x="0" y="68"/>
                      <a:pt x="89" y="68"/>
                      <a:pt x="100" y="68"/>
                    </a:cubicBezTo>
                    <a:cubicBezTo>
                      <a:pt x="100" y="75"/>
                      <a:pt x="100" y="96"/>
                      <a:pt x="100" y="96"/>
                    </a:cubicBezTo>
                    <a:close/>
                    <a:moveTo>
                      <a:pt x="12" y="56"/>
                    </a:moveTo>
                    <a:cubicBezTo>
                      <a:pt x="12" y="51"/>
                      <a:pt x="12" y="46"/>
                      <a:pt x="12" y="40"/>
                    </a:cubicBezTo>
                    <a:cubicBezTo>
                      <a:pt x="23" y="40"/>
                      <a:pt x="112" y="40"/>
                      <a:pt x="112" y="40"/>
                    </a:cubicBezTo>
                    <a:cubicBezTo>
                      <a:pt x="112" y="40"/>
                      <a:pt x="112" y="28"/>
                      <a:pt x="112" y="21"/>
                    </a:cubicBezTo>
                    <a:cubicBezTo>
                      <a:pt x="123" y="28"/>
                      <a:pt x="147" y="42"/>
                      <a:pt x="158" y="48"/>
                    </a:cubicBezTo>
                    <a:cubicBezTo>
                      <a:pt x="147" y="55"/>
                      <a:pt x="123" y="69"/>
                      <a:pt x="112" y="75"/>
                    </a:cubicBezTo>
                    <a:cubicBezTo>
                      <a:pt x="112" y="69"/>
                      <a:pt x="112" y="56"/>
                      <a:pt x="112" y="56"/>
                    </a:cubicBezTo>
                    <a:cubicBezTo>
                      <a:pt x="112" y="56"/>
                      <a:pt x="23" y="56"/>
                      <a:pt x="12" y="56"/>
                    </a:cubicBezTo>
                    <a:close/>
                  </a:path>
                </a:pathLst>
              </a:custGeom>
              <a:solidFill>
                <a:srgbClr val="DEDDDC"/>
              </a:soli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8" name="Freeform 17"/>
              <p:cNvSpPr>
                <a:spLocks noEditPoints="1"/>
              </p:cNvSpPr>
              <p:nvPr/>
            </p:nvSpPr>
            <p:spPr bwMode="auto">
              <a:xfrm>
                <a:off x="1098724" y="1106054"/>
                <a:ext cx="6630" cy="3506"/>
              </a:xfrm>
              <a:custGeom>
                <a:avLst/>
                <a:gdLst>
                  <a:gd name="T0" fmla="*/ 94 w 208"/>
                  <a:gd name="T1" fmla="*/ 78 h 110"/>
                  <a:gd name="T2" fmla="*/ 208 w 208"/>
                  <a:gd name="T3" fmla="*/ 78 h 110"/>
                  <a:gd name="T4" fmla="*/ 208 w 208"/>
                  <a:gd name="T5" fmla="*/ 33 h 110"/>
                  <a:gd name="T6" fmla="*/ 94 w 208"/>
                  <a:gd name="T7" fmla="*/ 33 h 110"/>
                  <a:gd name="T8" fmla="*/ 94 w 208"/>
                  <a:gd name="T9" fmla="*/ 0 h 110"/>
                  <a:gd name="T10" fmla="*/ 0 w 208"/>
                  <a:gd name="T11" fmla="*/ 55 h 110"/>
                  <a:gd name="T12" fmla="*/ 94 w 208"/>
                  <a:gd name="T13" fmla="*/ 110 h 110"/>
                  <a:gd name="T14" fmla="*/ 94 w 208"/>
                  <a:gd name="T15" fmla="*/ 78 h 110"/>
                  <a:gd name="T16" fmla="*/ 80 w 208"/>
                  <a:gd name="T17" fmla="*/ 64 h 110"/>
                  <a:gd name="T18" fmla="*/ 80 w 208"/>
                  <a:gd name="T19" fmla="*/ 86 h 110"/>
                  <a:gd name="T20" fmla="*/ 27 w 208"/>
                  <a:gd name="T21" fmla="*/ 55 h 110"/>
                  <a:gd name="T22" fmla="*/ 80 w 208"/>
                  <a:gd name="T23" fmla="*/ 24 h 110"/>
                  <a:gd name="T24" fmla="*/ 80 w 208"/>
                  <a:gd name="T25" fmla="*/ 46 h 110"/>
                  <a:gd name="T26" fmla="*/ 194 w 208"/>
                  <a:gd name="T27" fmla="*/ 46 h 110"/>
                  <a:gd name="T28" fmla="*/ 194 w 208"/>
                  <a:gd name="T29" fmla="*/ 64 h 110"/>
                  <a:gd name="T30" fmla="*/ 80 w 208"/>
                  <a:gd name="T31" fmla="*/ 6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8" h="110">
                    <a:moveTo>
                      <a:pt x="94" y="78"/>
                    </a:moveTo>
                    <a:cubicBezTo>
                      <a:pt x="106" y="78"/>
                      <a:pt x="208" y="78"/>
                      <a:pt x="208" y="78"/>
                    </a:cubicBezTo>
                    <a:cubicBezTo>
                      <a:pt x="208" y="33"/>
                      <a:pt x="208" y="33"/>
                      <a:pt x="208" y="33"/>
                    </a:cubicBezTo>
                    <a:cubicBezTo>
                      <a:pt x="208" y="33"/>
                      <a:pt x="106" y="33"/>
                      <a:pt x="94" y="33"/>
                    </a:cubicBezTo>
                    <a:cubicBezTo>
                      <a:pt x="94" y="25"/>
                      <a:pt x="94" y="0"/>
                      <a:pt x="94" y="0"/>
                    </a:cubicBezTo>
                    <a:cubicBezTo>
                      <a:pt x="0" y="55"/>
                      <a:pt x="0" y="55"/>
                      <a:pt x="0" y="55"/>
                    </a:cubicBezTo>
                    <a:cubicBezTo>
                      <a:pt x="94" y="110"/>
                      <a:pt x="94" y="110"/>
                      <a:pt x="94" y="110"/>
                    </a:cubicBezTo>
                    <a:cubicBezTo>
                      <a:pt x="94" y="110"/>
                      <a:pt x="94" y="86"/>
                      <a:pt x="94" y="78"/>
                    </a:cubicBezTo>
                    <a:close/>
                    <a:moveTo>
                      <a:pt x="80" y="64"/>
                    </a:moveTo>
                    <a:cubicBezTo>
                      <a:pt x="80" y="64"/>
                      <a:pt x="80" y="79"/>
                      <a:pt x="80" y="86"/>
                    </a:cubicBezTo>
                    <a:cubicBezTo>
                      <a:pt x="67" y="79"/>
                      <a:pt x="40" y="63"/>
                      <a:pt x="27" y="55"/>
                    </a:cubicBezTo>
                    <a:cubicBezTo>
                      <a:pt x="40" y="48"/>
                      <a:pt x="67" y="32"/>
                      <a:pt x="80" y="24"/>
                    </a:cubicBezTo>
                    <a:cubicBezTo>
                      <a:pt x="80" y="32"/>
                      <a:pt x="80" y="46"/>
                      <a:pt x="80" y="46"/>
                    </a:cubicBezTo>
                    <a:cubicBezTo>
                      <a:pt x="80" y="46"/>
                      <a:pt x="182" y="46"/>
                      <a:pt x="194" y="46"/>
                    </a:cubicBezTo>
                    <a:cubicBezTo>
                      <a:pt x="194" y="52"/>
                      <a:pt x="194" y="58"/>
                      <a:pt x="194" y="64"/>
                    </a:cubicBezTo>
                    <a:cubicBezTo>
                      <a:pt x="182" y="64"/>
                      <a:pt x="80" y="64"/>
                      <a:pt x="80" y="64"/>
                    </a:cubicBezTo>
                    <a:close/>
                  </a:path>
                </a:pathLst>
              </a:custGeom>
              <a:solidFill>
                <a:srgbClr val="DEDDDC"/>
              </a:soli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sp>
            <p:nvSpPr>
              <p:cNvPr id="19" name="Freeform 18"/>
              <p:cNvSpPr>
                <a:spLocks noEditPoints="1"/>
              </p:cNvSpPr>
              <p:nvPr/>
            </p:nvSpPr>
            <p:spPr bwMode="auto">
              <a:xfrm>
                <a:off x="1119475" y="1100189"/>
                <a:ext cx="4208" cy="4207"/>
              </a:xfrm>
              <a:custGeom>
                <a:avLst/>
                <a:gdLst>
                  <a:gd name="T0" fmla="*/ 0 w 132"/>
                  <a:gd name="T1" fmla="*/ 66 h 132"/>
                  <a:gd name="T2" fmla="*/ 132 w 132"/>
                  <a:gd name="T3" fmla="*/ 66 h 132"/>
                  <a:gd name="T4" fmla="*/ 8 w 132"/>
                  <a:gd name="T5" fmla="*/ 70 h 132"/>
                  <a:gd name="T6" fmla="*/ 31 w 132"/>
                  <a:gd name="T7" fmla="*/ 90 h 132"/>
                  <a:gd name="T8" fmla="*/ 8 w 132"/>
                  <a:gd name="T9" fmla="*/ 70 h 132"/>
                  <a:gd name="T10" fmla="*/ 70 w 132"/>
                  <a:gd name="T11" fmla="*/ 9 h 132"/>
                  <a:gd name="T12" fmla="*/ 70 w 132"/>
                  <a:gd name="T13" fmla="*/ 33 h 132"/>
                  <a:gd name="T14" fmla="*/ 94 w 132"/>
                  <a:gd name="T15" fmla="*/ 62 h 132"/>
                  <a:gd name="T16" fmla="*/ 70 w 132"/>
                  <a:gd name="T17" fmla="*/ 41 h 132"/>
                  <a:gd name="T18" fmla="*/ 62 w 132"/>
                  <a:gd name="T19" fmla="*/ 9 h 132"/>
                  <a:gd name="T20" fmla="*/ 42 w 132"/>
                  <a:gd name="T21" fmla="*/ 33 h 132"/>
                  <a:gd name="T22" fmla="*/ 62 w 132"/>
                  <a:gd name="T23" fmla="*/ 41 h 132"/>
                  <a:gd name="T24" fmla="*/ 37 w 132"/>
                  <a:gd name="T25" fmla="*/ 62 h 132"/>
                  <a:gd name="T26" fmla="*/ 62 w 132"/>
                  <a:gd name="T27" fmla="*/ 41 h 132"/>
                  <a:gd name="T28" fmla="*/ 8 w 132"/>
                  <a:gd name="T29" fmla="*/ 62 h 132"/>
                  <a:gd name="T30" fmla="*/ 32 w 132"/>
                  <a:gd name="T31" fmla="*/ 41 h 132"/>
                  <a:gd name="T32" fmla="*/ 37 w 132"/>
                  <a:gd name="T33" fmla="*/ 70 h 132"/>
                  <a:gd name="T34" fmla="*/ 62 w 132"/>
                  <a:gd name="T35" fmla="*/ 90 h 132"/>
                  <a:gd name="T36" fmla="*/ 37 w 132"/>
                  <a:gd name="T37" fmla="*/ 70 h 132"/>
                  <a:gd name="T38" fmla="*/ 62 w 132"/>
                  <a:gd name="T39" fmla="*/ 123 h 132"/>
                  <a:gd name="T40" fmla="*/ 62 w 132"/>
                  <a:gd name="T41" fmla="*/ 98 h 132"/>
                  <a:gd name="T42" fmla="*/ 70 w 132"/>
                  <a:gd name="T43" fmla="*/ 98 h 132"/>
                  <a:gd name="T44" fmla="*/ 70 w 132"/>
                  <a:gd name="T45" fmla="*/ 123 h 132"/>
                  <a:gd name="T46" fmla="*/ 70 w 132"/>
                  <a:gd name="T47" fmla="*/ 70 h 132"/>
                  <a:gd name="T48" fmla="*/ 92 w 132"/>
                  <a:gd name="T49" fmla="*/ 90 h 132"/>
                  <a:gd name="T50" fmla="*/ 102 w 132"/>
                  <a:gd name="T51" fmla="*/ 70 h 132"/>
                  <a:gd name="T52" fmla="*/ 118 w 132"/>
                  <a:gd name="T53" fmla="*/ 90 h 132"/>
                  <a:gd name="T54" fmla="*/ 102 w 132"/>
                  <a:gd name="T55" fmla="*/ 70 h 132"/>
                  <a:gd name="T56" fmla="*/ 100 w 132"/>
                  <a:gd name="T57" fmla="*/ 41 h 132"/>
                  <a:gd name="T58" fmla="*/ 123 w 132"/>
                  <a:gd name="T59" fmla="*/ 62 h 132"/>
                  <a:gd name="T60" fmla="*/ 113 w 132"/>
                  <a:gd name="T61" fmla="*/ 33 h 132"/>
                  <a:gd name="T62" fmla="*/ 87 w 132"/>
                  <a:gd name="T63" fmla="*/ 12 h 132"/>
                  <a:gd name="T64" fmla="*/ 44 w 132"/>
                  <a:gd name="T65" fmla="*/ 12 h 132"/>
                  <a:gd name="T66" fmla="*/ 19 w 132"/>
                  <a:gd name="T67" fmla="*/ 33 h 132"/>
                  <a:gd name="T68" fmla="*/ 18 w 132"/>
                  <a:gd name="T69" fmla="*/ 98 h 132"/>
                  <a:gd name="T70" fmla="*/ 44 w 132"/>
                  <a:gd name="T71" fmla="*/ 119 h 132"/>
                  <a:gd name="T72" fmla="*/ 87 w 132"/>
                  <a:gd name="T73" fmla="*/ 119 h 132"/>
                  <a:gd name="T74" fmla="*/ 114 w 132"/>
                  <a:gd name="T75" fmla="*/ 9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32">
                    <a:moveTo>
                      <a:pt x="66" y="0"/>
                    </a:moveTo>
                    <a:cubicBezTo>
                      <a:pt x="29" y="0"/>
                      <a:pt x="0" y="30"/>
                      <a:pt x="0" y="66"/>
                    </a:cubicBezTo>
                    <a:cubicBezTo>
                      <a:pt x="0" y="102"/>
                      <a:pt x="29" y="132"/>
                      <a:pt x="66" y="132"/>
                    </a:cubicBezTo>
                    <a:cubicBezTo>
                      <a:pt x="102" y="132"/>
                      <a:pt x="132" y="102"/>
                      <a:pt x="132" y="66"/>
                    </a:cubicBezTo>
                    <a:cubicBezTo>
                      <a:pt x="132" y="30"/>
                      <a:pt x="102" y="0"/>
                      <a:pt x="66" y="0"/>
                    </a:cubicBezTo>
                    <a:close/>
                    <a:moveTo>
                      <a:pt x="8" y="70"/>
                    </a:moveTo>
                    <a:cubicBezTo>
                      <a:pt x="29" y="70"/>
                      <a:pt x="29" y="70"/>
                      <a:pt x="29" y="70"/>
                    </a:cubicBezTo>
                    <a:cubicBezTo>
                      <a:pt x="29" y="77"/>
                      <a:pt x="30" y="83"/>
                      <a:pt x="31" y="90"/>
                    </a:cubicBezTo>
                    <a:cubicBezTo>
                      <a:pt x="13" y="90"/>
                      <a:pt x="13" y="90"/>
                      <a:pt x="13" y="90"/>
                    </a:cubicBezTo>
                    <a:cubicBezTo>
                      <a:pt x="11" y="84"/>
                      <a:pt x="9" y="77"/>
                      <a:pt x="8" y="70"/>
                    </a:cubicBezTo>
                    <a:close/>
                    <a:moveTo>
                      <a:pt x="70" y="33"/>
                    </a:moveTo>
                    <a:cubicBezTo>
                      <a:pt x="70" y="9"/>
                      <a:pt x="70" y="9"/>
                      <a:pt x="70" y="9"/>
                    </a:cubicBezTo>
                    <a:cubicBezTo>
                      <a:pt x="78" y="11"/>
                      <a:pt x="85" y="20"/>
                      <a:pt x="89" y="33"/>
                    </a:cubicBezTo>
                    <a:lnTo>
                      <a:pt x="70" y="33"/>
                    </a:lnTo>
                    <a:close/>
                    <a:moveTo>
                      <a:pt x="91" y="41"/>
                    </a:moveTo>
                    <a:cubicBezTo>
                      <a:pt x="93" y="47"/>
                      <a:pt x="94" y="54"/>
                      <a:pt x="94" y="62"/>
                    </a:cubicBezTo>
                    <a:cubicBezTo>
                      <a:pt x="70" y="62"/>
                      <a:pt x="70" y="62"/>
                      <a:pt x="70" y="62"/>
                    </a:cubicBezTo>
                    <a:cubicBezTo>
                      <a:pt x="70" y="41"/>
                      <a:pt x="70" y="41"/>
                      <a:pt x="70" y="41"/>
                    </a:cubicBezTo>
                    <a:lnTo>
                      <a:pt x="91" y="41"/>
                    </a:lnTo>
                    <a:close/>
                    <a:moveTo>
                      <a:pt x="62" y="9"/>
                    </a:moveTo>
                    <a:cubicBezTo>
                      <a:pt x="62" y="33"/>
                      <a:pt x="62" y="33"/>
                      <a:pt x="62" y="33"/>
                    </a:cubicBezTo>
                    <a:cubicBezTo>
                      <a:pt x="42" y="33"/>
                      <a:pt x="42" y="33"/>
                      <a:pt x="42" y="33"/>
                    </a:cubicBezTo>
                    <a:cubicBezTo>
                      <a:pt x="47" y="20"/>
                      <a:pt x="54" y="11"/>
                      <a:pt x="62" y="9"/>
                    </a:cubicBezTo>
                    <a:close/>
                    <a:moveTo>
                      <a:pt x="62" y="41"/>
                    </a:moveTo>
                    <a:cubicBezTo>
                      <a:pt x="62" y="62"/>
                      <a:pt x="62" y="62"/>
                      <a:pt x="62" y="62"/>
                    </a:cubicBezTo>
                    <a:cubicBezTo>
                      <a:pt x="37" y="62"/>
                      <a:pt x="37" y="62"/>
                      <a:pt x="37" y="62"/>
                    </a:cubicBezTo>
                    <a:cubicBezTo>
                      <a:pt x="37" y="54"/>
                      <a:pt x="38" y="47"/>
                      <a:pt x="40" y="41"/>
                    </a:cubicBezTo>
                    <a:lnTo>
                      <a:pt x="62" y="41"/>
                    </a:lnTo>
                    <a:close/>
                    <a:moveTo>
                      <a:pt x="29" y="62"/>
                    </a:moveTo>
                    <a:cubicBezTo>
                      <a:pt x="8" y="62"/>
                      <a:pt x="8" y="62"/>
                      <a:pt x="8" y="62"/>
                    </a:cubicBezTo>
                    <a:cubicBezTo>
                      <a:pt x="9" y="54"/>
                      <a:pt x="11" y="47"/>
                      <a:pt x="14" y="41"/>
                    </a:cubicBezTo>
                    <a:cubicBezTo>
                      <a:pt x="32" y="41"/>
                      <a:pt x="32" y="41"/>
                      <a:pt x="32" y="41"/>
                    </a:cubicBezTo>
                    <a:cubicBezTo>
                      <a:pt x="30" y="47"/>
                      <a:pt x="29" y="54"/>
                      <a:pt x="29" y="62"/>
                    </a:cubicBezTo>
                    <a:close/>
                    <a:moveTo>
                      <a:pt x="37" y="70"/>
                    </a:moveTo>
                    <a:cubicBezTo>
                      <a:pt x="62" y="70"/>
                      <a:pt x="62" y="70"/>
                      <a:pt x="62" y="70"/>
                    </a:cubicBezTo>
                    <a:cubicBezTo>
                      <a:pt x="62" y="90"/>
                      <a:pt x="62" y="90"/>
                      <a:pt x="62" y="90"/>
                    </a:cubicBezTo>
                    <a:cubicBezTo>
                      <a:pt x="40" y="90"/>
                      <a:pt x="40" y="90"/>
                      <a:pt x="40" y="90"/>
                    </a:cubicBezTo>
                    <a:cubicBezTo>
                      <a:pt x="38" y="84"/>
                      <a:pt x="37" y="77"/>
                      <a:pt x="37" y="70"/>
                    </a:cubicBezTo>
                    <a:close/>
                    <a:moveTo>
                      <a:pt x="62" y="98"/>
                    </a:moveTo>
                    <a:cubicBezTo>
                      <a:pt x="62" y="123"/>
                      <a:pt x="62" y="123"/>
                      <a:pt x="62" y="123"/>
                    </a:cubicBezTo>
                    <a:cubicBezTo>
                      <a:pt x="54" y="120"/>
                      <a:pt x="47" y="111"/>
                      <a:pt x="42" y="98"/>
                    </a:cubicBezTo>
                    <a:lnTo>
                      <a:pt x="62" y="98"/>
                    </a:lnTo>
                    <a:close/>
                    <a:moveTo>
                      <a:pt x="70" y="123"/>
                    </a:moveTo>
                    <a:cubicBezTo>
                      <a:pt x="70" y="98"/>
                      <a:pt x="70" y="98"/>
                      <a:pt x="70" y="98"/>
                    </a:cubicBezTo>
                    <a:cubicBezTo>
                      <a:pt x="89" y="98"/>
                      <a:pt x="89" y="98"/>
                      <a:pt x="89" y="98"/>
                    </a:cubicBezTo>
                    <a:cubicBezTo>
                      <a:pt x="85" y="111"/>
                      <a:pt x="78" y="120"/>
                      <a:pt x="70" y="123"/>
                    </a:cubicBezTo>
                    <a:close/>
                    <a:moveTo>
                      <a:pt x="70" y="90"/>
                    </a:moveTo>
                    <a:cubicBezTo>
                      <a:pt x="70" y="70"/>
                      <a:pt x="70" y="70"/>
                      <a:pt x="70" y="70"/>
                    </a:cubicBezTo>
                    <a:cubicBezTo>
                      <a:pt x="94" y="70"/>
                      <a:pt x="94" y="70"/>
                      <a:pt x="94" y="70"/>
                    </a:cubicBezTo>
                    <a:cubicBezTo>
                      <a:pt x="94" y="77"/>
                      <a:pt x="93" y="84"/>
                      <a:pt x="92" y="90"/>
                    </a:cubicBezTo>
                    <a:lnTo>
                      <a:pt x="70" y="90"/>
                    </a:lnTo>
                    <a:close/>
                    <a:moveTo>
                      <a:pt x="102" y="70"/>
                    </a:moveTo>
                    <a:cubicBezTo>
                      <a:pt x="123" y="70"/>
                      <a:pt x="123" y="70"/>
                      <a:pt x="123" y="70"/>
                    </a:cubicBezTo>
                    <a:cubicBezTo>
                      <a:pt x="123" y="77"/>
                      <a:pt x="121" y="84"/>
                      <a:pt x="118" y="90"/>
                    </a:cubicBezTo>
                    <a:cubicBezTo>
                      <a:pt x="100" y="90"/>
                      <a:pt x="100" y="90"/>
                      <a:pt x="100" y="90"/>
                    </a:cubicBezTo>
                    <a:cubicBezTo>
                      <a:pt x="101" y="83"/>
                      <a:pt x="102" y="77"/>
                      <a:pt x="102" y="70"/>
                    </a:cubicBezTo>
                    <a:close/>
                    <a:moveTo>
                      <a:pt x="102" y="62"/>
                    </a:moveTo>
                    <a:cubicBezTo>
                      <a:pt x="102" y="54"/>
                      <a:pt x="101" y="47"/>
                      <a:pt x="100" y="41"/>
                    </a:cubicBezTo>
                    <a:cubicBezTo>
                      <a:pt x="118" y="41"/>
                      <a:pt x="118" y="41"/>
                      <a:pt x="118" y="41"/>
                    </a:cubicBezTo>
                    <a:cubicBezTo>
                      <a:pt x="121" y="47"/>
                      <a:pt x="123" y="54"/>
                      <a:pt x="123" y="62"/>
                    </a:cubicBezTo>
                    <a:lnTo>
                      <a:pt x="102" y="62"/>
                    </a:lnTo>
                    <a:close/>
                    <a:moveTo>
                      <a:pt x="113" y="33"/>
                    </a:moveTo>
                    <a:cubicBezTo>
                      <a:pt x="98" y="33"/>
                      <a:pt x="98" y="33"/>
                      <a:pt x="98" y="33"/>
                    </a:cubicBezTo>
                    <a:cubicBezTo>
                      <a:pt x="95" y="25"/>
                      <a:pt x="92" y="18"/>
                      <a:pt x="87" y="12"/>
                    </a:cubicBezTo>
                    <a:cubicBezTo>
                      <a:pt x="98" y="17"/>
                      <a:pt x="107" y="24"/>
                      <a:pt x="113" y="33"/>
                    </a:cubicBezTo>
                    <a:close/>
                    <a:moveTo>
                      <a:pt x="44" y="12"/>
                    </a:moveTo>
                    <a:cubicBezTo>
                      <a:pt x="40" y="18"/>
                      <a:pt x="36" y="25"/>
                      <a:pt x="34" y="33"/>
                    </a:cubicBezTo>
                    <a:cubicBezTo>
                      <a:pt x="19" y="33"/>
                      <a:pt x="19" y="33"/>
                      <a:pt x="19" y="33"/>
                    </a:cubicBezTo>
                    <a:cubicBezTo>
                      <a:pt x="25" y="24"/>
                      <a:pt x="34" y="17"/>
                      <a:pt x="44" y="12"/>
                    </a:cubicBezTo>
                    <a:close/>
                    <a:moveTo>
                      <a:pt x="18" y="98"/>
                    </a:moveTo>
                    <a:cubicBezTo>
                      <a:pt x="33" y="98"/>
                      <a:pt x="33" y="98"/>
                      <a:pt x="33" y="98"/>
                    </a:cubicBezTo>
                    <a:cubicBezTo>
                      <a:pt x="36" y="106"/>
                      <a:pt x="40" y="114"/>
                      <a:pt x="44" y="119"/>
                    </a:cubicBezTo>
                    <a:cubicBezTo>
                      <a:pt x="33" y="115"/>
                      <a:pt x="24" y="107"/>
                      <a:pt x="18" y="98"/>
                    </a:cubicBezTo>
                    <a:close/>
                    <a:moveTo>
                      <a:pt x="87" y="119"/>
                    </a:moveTo>
                    <a:cubicBezTo>
                      <a:pt x="92" y="114"/>
                      <a:pt x="95" y="106"/>
                      <a:pt x="98" y="98"/>
                    </a:cubicBezTo>
                    <a:cubicBezTo>
                      <a:pt x="114" y="98"/>
                      <a:pt x="114" y="98"/>
                      <a:pt x="114" y="98"/>
                    </a:cubicBezTo>
                    <a:cubicBezTo>
                      <a:pt x="107" y="107"/>
                      <a:pt x="98" y="115"/>
                      <a:pt x="87" y="119"/>
                    </a:cubicBezTo>
                    <a:close/>
                  </a:path>
                </a:pathLst>
              </a:custGeom>
              <a:solidFill>
                <a:srgbClr val="DEDDDC"/>
              </a:solidFill>
              <a:ln>
                <a:noFill/>
              </a:ln>
              <a:effectLst/>
              <a:extLst>
                <a:ext uri="{91240B29-F687-4F45-9708-019B960494DF}">
                  <a14:hiddenLine xmlns:a14="http://schemas.microsoft.com/office/drawing/2010/main" w="9525">
                    <a:solidFill>
                      <a:srgbClr val="212120"/>
                    </a:solidFill>
                    <a:round/>
                    <a:headEnd/>
                    <a:tailEnd/>
                  </a14:hiddenLine>
                </a:ext>
                <a:ext uri="{AF507438-7753-43E0-B8FC-AC1667EBCBE1}">
                  <a14:hiddenEffects xmlns:a14="http://schemas.microsoft.com/office/drawing/2010/main">
                    <a:effectLst>
                      <a:outerShdw dist="35921" dir="2700000" algn="ctr" rotWithShape="0">
                        <a:srgbClr val="8C8682"/>
                      </a:outerShdw>
                    </a:effectLst>
                  </a14:hiddenEffects>
                </a:ext>
              </a:extLst>
            </p:spPr>
            <p:txBody>
              <a:bodyPr rot="0" vert="horz" wrap="square" lIns="91440" tIns="45720" rIns="91440" bIns="45720" anchor="t" anchorCtr="0" upright="1">
                <a:noAutofit/>
              </a:bodyPr>
              <a:lstStyle/>
              <a:p>
                <a:endParaRPr lang="en-SG"/>
              </a:p>
            </p:txBody>
          </p:sp>
        </p:grpSp>
        <p:sp>
          <p:nvSpPr>
            <p:cNvPr id="9" name="Freeform 8" descr="Picture1"/>
            <p:cNvSpPr>
              <a:spLocks/>
            </p:cNvSpPr>
            <p:nvPr/>
          </p:nvSpPr>
          <p:spPr bwMode="auto">
            <a:xfrm>
              <a:off x="1990725" y="2171700"/>
              <a:ext cx="2922270" cy="2527300"/>
            </a:xfrm>
            <a:custGeom>
              <a:avLst/>
              <a:gdLst>
                <a:gd name="T0" fmla="*/ 732990 w 2922400"/>
                <a:gd name="T1" fmla="*/ 2527223 h 2527223"/>
                <a:gd name="T2" fmla="*/ 0 w 2922400"/>
                <a:gd name="T3" fmla="*/ 1262018 h 2527223"/>
                <a:gd name="T4" fmla="*/ 732990 w 2922400"/>
                <a:gd name="T5" fmla="*/ 0 h 2527223"/>
                <a:gd name="T6" fmla="*/ 2192597 w 2922400"/>
                <a:gd name="T7" fmla="*/ 0 h 2527223"/>
                <a:gd name="T8" fmla="*/ 2922400 w 2922400"/>
                <a:gd name="T9" fmla="*/ 1262018 h 2527223"/>
                <a:gd name="T10" fmla="*/ 2192597 w 2922400"/>
                <a:gd name="T11" fmla="*/ 2527223 h 2527223"/>
                <a:gd name="T12" fmla="*/ 732990 w 2922400"/>
                <a:gd name="T13" fmla="*/ 2527223 h 2527223"/>
                <a:gd name="T14" fmla="*/ 732990 w 2922400"/>
                <a:gd name="T15" fmla="*/ 2527223 h 25272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22400" h="2527223">
                  <a:moveTo>
                    <a:pt x="732990" y="2527223"/>
                  </a:moveTo>
                  <a:lnTo>
                    <a:pt x="0" y="1262018"/>
                  </a:lnTo>
                  <a:lnTo>
                    <a:pt x="732990" y="0"/>
                  </a:lnTo>
                  <a:lnTo>
                    <a:pt x="2192597" y="0"/>
                  </a:lnTo>
                  <a:lnTo>
                    <a:pt x="2922400" y="1262018"/>
                  </a:lnTo>
                  <a:lnTo>
                    <a:pt x="2192597" y="2527223"/>
                  </a:lnTo>
                  <a:lnTo>
                    <a:pt x="732990" y="2527223"/>
                  </a:lnTo>
                  <a:close/>
                </a:path>
              </a:pathLst>
            </a:custGeom>
            <a:blipFill dpi="0" rotWithShape="1">
              <a:blip r:embed="rId3"/>
              <a:srcRect/>
              <a:stretch>
                <a:fillRect/>
              </a:stretch>
            </a:blipFill>
            <a:ln>
              <a:noFill/>
            </a:ln>
            <a:effectLst/>
            <a:extLst>
              <a:ext uri="{91240B29-F687-4F45-9708-019B960494DF}">
                <a14:hiddenLine xmlns:a14="http://schemas.microsoft.com/office/drawing/2010/main" w="12748">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8C8681"/>
                    </a:outerShdw>
                  </a:effectLst>
                </a14:hiddenEffects>
              </a:ext>
            </a:extLst>
          </p:spPr>
          <p:txBody>
            <a:bodyPr rot="0" vert="horz" wrap="square" lIns="91440" tIns="45720" rIns="91440" bIns="45720" anchor="t" anchorCtr="0" upright="1">
              <a:noAutofit/>
            </a:bodyPr>
            <a:lstStyle/>
            <a:p>
              <a:endParaRPr lang="en-SG"/>
            </a:p>
          </p:txBody>
        </p:sp>
      </p:grpSp>
      <p:sp>
        <p:nvSpPr>
          <p:cNvPr id="20" name="Content Placeholder 2"/>
          <p:cNvSpPr txBox="1">
            <a:spLocks/>
          </p:cNvSpPr>
          <p:nvPr/>
        </p:nvSpPr>
        <p:spPr bwMode="auto">
          <a:xfrm>
            <a:off x="6763848" y="1592175"/>
            <a:ext cx="5228702" cy="1715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20000"/>
              </a:spcAft>
              <a:buClr>
                <a:schemeClr val="tx1"/>
              </a:buClr>
              <a:buNone/>
              <a:defRPr sz="2000">
                <a:solidFill>
                  <a:schemeClr val="tx1"/>
                </a:solidFill>
                <a:latin typeface="+mn-lt"/>
                <a:ea typeface="+mn-ea"/>
                <a:cs typeface="+mn-cs"/>
              </a:defRPr>
            </a:lvl1pPr>
            <a:lvl2pPr marL="457200" indent="0" algn="l" rtl="0" eaLnBrk="1" fontAlgn="base" hangingPunct="1">
              <a:spcBef>
                <a:spcPct val="20000"/>
              </a:spcBef>
              <a:spcAft>
                <a:spcPct val="20000"/>
              </a:spcAft>
              <a:buClr>
                <a:schemeClr val="tx1"/>
              </a:buClr>
              <a:buNone/>
              <a:defRPr sz="1800">
                <a:solidFill>
                  <a:schemeClr val="tx1"/>
                </a:solidFill>
                <a:latin typeface="+mn-lt"/>
                <a:cs typeface="+mn-cs"/>
              </a:defRPr>
            </a:lvl2pPr>
            <a:lvl3pPr marL="914400" indent="0" algn="l" rtl="0" eaLnBrk="1" fontAlgn="base" hangingPunct="1">
              <a:spcBef>
                <a:spcPct val="20000"/>
              </a:spcBef>
              <a:spcAft>
                <a:spcPct val="20000"/>
              </a:spcAft>
              <a:buClr>
                <a:schemeClr val="tx1"/>
              </a:buClr>
              <a:buNone/>
              <a:defRPr sz="1600">
                <a:solidFill>
                  <a:schemeClr val="tx1"/>
                </a:solidFill>
                <a:latin typeface="+mn-lt"/>
                <a:cs typeface="+mn-cs"/>
              </a:defRPr>
            </a:lvl3pPr>
            <a:lvl4pPr marL="1371600" indent="0" algn="l" rtl="0" eaLnBrk="1" fontAlgn="base" hangingPunct="1">
              <a:spcBef>
                <a:spcPct val="20000"/>
              </a:spcBef>
              <a:spcAft>
                <a:spcPct val="20000"/>
              </a:spcAft>
              <a:buClr>
                <a:schemeClr val="tx1"/>
              </a:buClr>
              <a:buNone/>
              <a:defRPr sz="1400">
                <a:solidFill>
                  <a:schemeClr val="tx1"/>
                </a:solidFill>
                <a:latin typeface="+mn-lt"/>
                <a:cs typeface="+mn-cs"/>
              </a:defRPr>
            </a:lvl4pPr>
            <a:lvl5pPr marL="1828800" indent="0" algn="l" rtl="0" eaLnBrk="1" fontAlgn="base" hangingPunct="1">
              <a:spcBef>
                <a:spcPct val="20000"/>
              </a:spcBef>
              <a:spcAft>
                <a:spcPct val="20000"/>
              </a:spcAft>
              <a:buClr>
                <a:schemeClr val="tx1"/>
              </a:buClr>
              <a:buNone/>
              <a:defRPr sz="1400">
                <a:solidFill>
                  <a:schemeClr val="tx1"/>
                </a:solidFill>
                <a:latin typeface="+mn-lt"/>
                <a:cs typeface="+mn-cs"/>
              </a:defRPr>
            </a:lvl5pPr>
            <a:lvl6pPr marL="2286000" indent="0" algn="l" rtl="0" eaLnBrk="1" fontAlgn="base" hangingPunct="1">
              <a:spcBef>
                <a:spcPct val="20000"/>
              </a:spcBef>
              <a:spcAft>
                <a:spcPct val="20000"/>
              </a:spcAft>
              <a:buClr>
                <a:schemeClr val="tx1"/>
              </a:buClr>
              <a:buNone/>
              <a:defRPr sz="1400">
                <a:solidFill>
                  <a:schemeClr val="tx1"/>
                </a:solidFill>
                <a:latin typeface="+mn-lt"/>
                <a:cs typeface="+mn-cs"/>
              </a:defRPr>
            </a:lvl6pPr>
            <a:lvl7pPr marL="2743200" indent="0" algn="l" rtl="0" eaLnBrk="1" fontAlgn="base" hangingPunct="1">
              <a:spcBef>
                <a:spcPct val="20000"/>
              </a:spcBef>
              <a:spcAft>
                <a:spcPct val="20000"/>
              </a:spcAft>
              <a:buClr>
                <a:schemeClr val="tx1"/>
              </a:buClr>
              <a:buNone/>
              <a:defRPr sz="1400">
                <a:solidFill>
                  <a:schemeClr val="tx1"/>
                </a:solidFill>
                <a:latin typeface="+mn-lt"/>
                <a:cs typeface="+mn-cs"/>
              </a:defRPr>
            </a:lvl7pPr>
            <a:lvl8pPr marL="3200400" indent="0" algn="l" rtl="0" eaLnBrk="1" fontAlgn="base" hangingPunct="1">
              <a:spcBef>
                <a:spcPct val="20000"/>
              </a:spcBef>
              <a:spcAft>
                <a:spcPct val="20000"/>
              </a:spcAft>
              <a:buClr>
                <a:schemeClr val="tx1"/>
              </a:buClr>
              <a:buNone/>
              <a:defRPr sz="1400">
                <a:solidFill>
                  <a:schemeClr val="tx1"/>
                </a:solidFill>
                <a:latin typeface="+mn-lt"/>
                <a:cs typeface="+mn-cs"/>
              </a:defRPr>
            </a:lvl8pPr>
            <a:lvl9pPr marL="3657600" indent="0" algn="l" rtl="0" eaLnBrk="1" fontAlgn="base" hangingPunct="1">
              <a:spcBef>
                <a:spcPct val="20000"/>
              </a:spcBef>
              <a:spcAft>
                <a:spcPct val="20000"/>
              </a:spcAft>
              <a:buClr>
                <a:schemeClr val="tx1"/>
              </a:buClr>
              <a:buNone/>
              <a:defRPr sz="1400">
                <a:solidFill>
                  <a:schemeClr val="tx1"/>
                </a:solidFill>
                <a:latin typeface="+mn-lt"/>
                <a:cs typeface="+mn-cs"/>
              </a:defRPr>
            </a:lvl9pPr>
          </a:lstStyle>
          <a:p>
            <a:pPr algn="ctr">
              <a:spcAft>
                <a:spcPts val="1800"/>
              </a:spcAft>
            </a:pPr>
            <a:endParaRPr lang="en-AU" sz="1800" kern="0" dirty="0">
              <a:solidFill>
                <a:schemeClr val="tx1">
                  <a:lumMod val="85000"/>
                  <a:lumOff val="15000"/>
                </a:schemeClr>
              </a:solidFill>
              <a:latin typeface="Calibri" panose="020F0502020204030204" pitchFamily="34" charset="0"/>
            </a:endParaRPr>
          </a:p>
        </p:txBody>
      </p:sp>
      <p:sp>
        <p:nvSpPr>
          <p:cNvPr id="2" name="Rectangle 1"/>
          <p:cNvSpPr/>
          <p:nvPr/>
        </p:nvSpPr>
        <p:spPr>
          <a:xfrm>
            <a:off x="789711" y="3963895"/>
            <a:ext cx="4657379" cy="1938992"/>
          </a:xfrm>
          <a:prstGeom prst="rect">
            <a:avLst/>
          </a:prstGeom>
        </p:spPr>
        <p:txBody>
          <a:bodyPr wrap="square">
            <a:spAutoFit/>
          </a:bodyPr>
          <a:lstStyle/>
          <a:p>
            <a:pPr>
              <a:spcAft>
                <a:spcPts val="1800"/>
              </a:spcAft>
            </a:pPr>
            <a:r>
              <a:rPr lang="en-SG" sz="2000" kern="0" dirty="0">
                <a:solidFill>
                  <a:schemeClr val="tx1">
                    <a:lumMod val="85000"/>
                    <a:lumOff val="15000"/>
                  </a:schemeClr>
                </a:solidFill>
                <a:latin typeface="Calibri" panose="020F0502020204030204" pitchFamily="34" charset="0"/>
              </a:rPr>
              <a:t>From our large B2B data bank, we have segmented the right target audience with the market intelligence to create a highly defined list that can be used to identify </a:t>
            </a:r>
            <a:r>
              <a:rPr lang="en-SG" sz="2000" b="1" kern="0" dirty="0">
                <a:solidFill>
                  <a:schemeClr val="tx1">
                    <a:lumMod val="85000"/>
                    <a:lumOff val="15000"/>
                  </a:schemeClr>
                </a:solidFill>
                <a:latin typeface="Calibri" panose="020F0502020204030204" pitchFamily="34" charset="0"/>
              </a:rPr>
              <a:t>New Accounts and New Contacts</a:t>
            </a:r>
            <a:r>
              <a:rPr lang="en-SG" sz="2000" kern="0" dirty="0">
                <a:solidFill>
                  <a:schemeClr val="tx1">
                    <a:lumMod val="85000"/>
                    <a:lumOff val="15000"/>
                  </a:schemeClr>
                </a:solidFill>
                <a:latin typeface="Calibri" panose="020F0502020204030204" pitchFamily="34" charset="0"/>
              </a:rPr>
              <a:t> for your Sales Prospecting</a:t>
            </a:r>
          </a:p>
        </p:txBody>
      </p:sp>
    </p:spTree>
    <p:extLst>
      <p:ext uri="{BB962C8B-B14F-4D97-AF65-F5344CB8AC3E}">
        <p14:creationId xmlns:p14="http://schemas.microsoft.com/office/powerpoint/2010/main" val="1682803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37030" y="162363"/>
            <a:ext cx="6840538" cy="1008063"/>
          </a:xfrm>
        </p:spPr>
        <p:txBody>
          <a:bodyPr anchor="ctr"/>
          <a:lstStyle/>
          <a:p>
            <a:r>
              <a:rPr lang="en-SG" altLang="en-US" sz="3200" dirty="0"/>
              <a:t>Sales &amp; Marketing </a:t>
            </a:r>
            <a:br>
              <a:rPr lang="en-SG" altLang="en-US" sz="3200" dirty="0"/>
            </a:br>
            <a:r>
              <a:rPr lang="en-SG" altLang="en-US" sz="1600" b="0" dirty="0"/>
              <a:t>Identifying White Space Opportunities</a:t>
            </a:r>
            <a:endParaRPr lang="en-SG" sz="2000" b="0" dirty="0"/>
          </a:p>
        </p:txBody>
      </p:sp>
      <p:graphicFrame>
        <p:nvGraphicFramePr>
          <p:cNvPr id="8" name="Diagram 7"/>
          <p:cNvGraphicFramePr/>
          <p:nvPr>
            <p:extLst/>
          </p:nvPr>
        </p:nvGraphicFramePr>
        <p:xfrm>
          <a:off x="549797" y="1354238"/>
          <a:ext cx="7251540" cy="50639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2105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a:spLocks noGrp="1"/>
          </p:cNvSpPr>
          <p:nvPr>
            <p:ph type="title"/>
          </p:nvPr>
        </p:nvSpPr>
        <p:spPr>
          <a:xfrm>
            <a:off x="237030" y="162363"/>
            <a:ext cx="6840538" cy="1008063"/>
          </a:xfrm>
        </p:spPr>
        <p:txBody>
          <a:bodyPr anchor="ctr"/>
          <a:lstStyle/>
          <a:p>
            <a:r>
              <a:rPr lang="en-SG" altLang="en-US" sz="3500" b="1" dirty="0"/>
              <a:t>COUNTS MATRIX</a:t>
            </a:r>
            <a:br>
              <a:rPr lang="en-SG" altLang="en-US" b="1" dirty="0"/>
            </a:br>
            <a:r>
              <a:rPr lang="en-SG" altLang="en-US" sz="1700" cap="all" dirty="0"/>
              <a:t>CNCDATA B2B DATABASE COUNTS</a:t>
            </a:r>
            <a:endParaRPr lang="en-SG" sz="1700" cap="all" dirty="0"/>
          </a:p>
        </p:txBody>
      </p:sp>
      <p:graphicFrame>
        <p:nvGraphicFramePr>
          <p:cNvPr id="5" name="Table 4"/>
          <p:cNvGraphicFramePr>
            <a:graphicFrameLocks noGrp="1"/>
          </p:cNvGraphicFramePr>
          <p:nvPr>
            <p:extLst/>
          </p:nvPr>
        </p:nvGraphicFramePr>
        <p:xfrm>
          <a:off x="261257" y="1266949"/>
          <a:ext cx="8604951" cy="5192353"/>
        </p:xfrm>
        <a:graphic>
          <a:graphicData uri="http://schemas.openxmlformats.org/drawingml/2006/table">
            <a:tbl>
              <a:tblPr firstRow="1">
                <a:solidFill>
                  <a:srgbClr val="81CFD5"/>
                </a:solidFill>
                <a:tableStyleId>{BC89EF96-8CEA-46FF-86C4-4CE0E7609802}</a:tableStyleId>
              </a:tblPr>
              <a:tblGrid>
                <a:gridCol w="1315633">
                  <a:extLst>
                    <a:ext uri="{9D8B030D-6E8A-4147-A177-3AD203B41FA5}">
                      <a16:colId xmlns:a16="http://schemas.microsoft.com/office/drawing/2014/main" val="20000"/>
                    </a:ext>
                  </a:extLst>
                </a:gridCol>
                <a:gridCol w="2007649">
                  <a:extLst>
                    <a:ext uri="{9D8B030D-6E8A-4147-A177-3AD203B41FA5}">
                      <a16:colId xmlns:a16="http://schemas.microsoft.com/office/drawing/2014/main" val="20001"/>
                    </a:ext>
                  </a:extLst>
                </a:gridCol>
                <a:gridCol w="1245382">
                  <a:extLst>
                    <a:ext uri="{9D8B030D-6E8A-4147-A177-3AD203B41FA5}">
                      <a16:colId xmlns:a16="http://schemas.microsoft.com/office/drawing/2014/main" val="20002"/>
                    </a:ext>
                  </a:extLst>
                </a:gridCol>
                <a:gridCol w="1283409">
                  <a:extLst>
                    <a:ext uri="{9D8B030D-6E8A-4147-A177-3AD203B41FA5}">
                      <a16:colId xmlns:a16="http://schemas.microsoft.com/office/drawing/2014/main" val="20003"/>
                    </a:ext>
                  </a:extLst>
                </a:gridCol>
                <a:gridCol w="1426010">
                  <a:extLst>
                    <a:ext uri="{9D8B030D-6E8A-4147-A177-3AD203B41FA5}">
                      <a16:colId xmlns:a16="http://schemas.microsoft.com/office/drawing/2014/main" val="20004"/>
                    </a:ext>
                  </a:extLst>
                </a:gridCol>
                <a:gridCol w="1326868">
                  <a:extLst>
                    <a:ext uri="{9D8B030D-6E8A-4147-A177-3AD203B41FA5}">
                      <a16:colId xmlns:a16="http://schemas.microsoft.com/office/drawing/2014/main" val="20005"/>
                    </a:ext>
                  </a:extLst>
                </a:gridCol>
              </a:tblGrid>
              <a:tr h="488985">
                <a:tc>
                  <a:txBody>
                    <a:bodyPr/>
                    <a:lstStyle/>
                    <a:p>
                      <a:pPr algn="ctr" fontAlgn="ctr"/>
                      <a:r>
                        <a:rPr lang="en-SG" sz="1400" b="1" u="none" strike="noStrike" dirty="0">
                          <a:effectLst/>
                        </a:rPr>
                        <a:t>REGION</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COUNTRY</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COMPANY</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CONTACT</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BY REGION</a:t>
                      </a:r>
                      <a:r>
                        <a:rPr lang="en-SG" sz="1400" b="1" u="none" strike="noStrike" baseline="0" dirty="0">
                          <a:effectLst/>
                        </a:rPr>
                        <a:t> </a:t>
                      </a:r>
                    </a:p>
                    <a:p>
                      <a:pPr algn="ctr" fontAlgn="ctr"/>
                      <a:r>
                        <a:rPr lang="en-SG" sz="1000" b="0" u="none" strike="noStrike" dirty="0">
                          <a:effectLst/>
                        </a:rPr>
                        <a:t>TOTAL COMPANY</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BY REGION </a:t>
                      </a:r>
                    </a:p>
                    <a:p>
                      <a:pPr algn="ctr" fontAlgn="ctr"/>
                      <a:r>
                        <a:rPr lang="en-SG" sz="1000" b="0" u="none" strike="noStrike" dirty="0">
                          <a:effectLst/>
                        </a:rPr>
                        <a:t>TOTAL</a:t>
                      </a:r>
                      <a:r>
                        <a:rPr lang="en-SG" sz="1000" b="0" u="none" strike="noStrike" baseline="0" dirty="0">
                          <a:effectLst/>
                        </a:rPr>
                        <a:t> </a:t>
                      </a:r>
                      <a:r>
                        <a:rPr lang="en-SG" sz="1000" b="0" u="none" strike="noStrike" dirty="0">
                          <a:effectLst/>
                        </a:rPr>
                        <a:t>CONTACT</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0"/>
                  </a:ext>
                </a:extLst>
              </a:tr>
              <a:tr h="262291">
                <a:tc rowSpan="6">
                  <a:txBody>
                    <a:bodyPr/>
                    <a:lstStyle/>
                    <a:p>
                      <a:pPr algn="ctr" fontAlgn="ctr"/>
                      <a:r>
                        <a:rPr lang="en-SG" sz="1400" b="1" u="none" strike="noStrike" dirty="0">
                          <a:effectLst/>
                        </a:rPr>
                        <a:t>SOUTH EAST </a:t>
                      </a:r>
                    </a:p>
                    <a:p>
                      <a:pPr algn="ctr" fontAlgn="ctr"/>
                      <a:r>
                        <a:rPr lang="en-SG" sz="1400" b="1" u="none" strike="noStrike" dirty="0">
                          <a:effectLst/>
                        </a:rPr>
                        <a:t>ASIA</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a:effectLst/>
                        </a:rPr>
                        <a:t>Singapore</a:t>
                      </a:r>
                      <a:endParaRPr lang="en-SG" sz="1000" b="1"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240,371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438,269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6">
                  <a:txBody>
                    <a:bodyPr/>
                    <a:lstStyle/>
                    <a:p>
                      <a:pPr algn="ctr" fontAlgn="ctr"/>
                      <a:r>
                        <a:rPr lang="en-SG" sz="1100" u="none" strike="noStrike" dirty="0">
                          <a:effectLst/>
                        </a:rPr>
                        <a:t>    434,939 </a:t>
                      </a:r>
                      <a:endParaRPr lang="en-SG" sz="11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6">
                  <a:txBody>
                    <a:bodyPr/>
                    <a:lstStyle/>
                    <a:p>
                      <a:pPr algn="ctr" fontAlgn="ctr"/>
                      <a:r>
                        <a:rPr lang="en-SG" sz="1100" u="none" strike="noStrike" dirty="0">
                          <a:effectLst/>
                        </a:rPr>
                        <a:t>   1,183,971 </a:t>
                      </a:r>
                      <a:endParaRPr lang="en-SG" sz="11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1"/>
                  </a:ext>
                </a:extLst>
              </a:tr>
              <a:tr h="318496">
                <a:tc vMerge="1">
                  <a:txBody>
                    <a:bodyPr/>
                    <a:lstStyle/>
                    <a:p>
                      <a:endParaRPr lang="en-SG"/>
                    </a:p>
                  </a:txBody>
                  <a:tcPr/>
                </a:tc>
                <a:tc>
                  <a:txBody>
                    <a:bodyPr/>
                    <a:lstStyle/>
                    <a:p>
                      <a:pPr algn="ctr" fontAlgn="ctr"/>
                      <a:r>
                        <a:rPr lang="en-SG" sz="1000" u="none" strike="noStrike" dirty="0">
                          <a:effectLst/>
                        </a:rPr>
                        <a:t>Malaysia</a:t>
                      </a:r>
                      <a:endParaRPr lang="en-SG" sz="10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a:effectLst/>
                        </a:rPr>
                        <a:t>       86,818 </a:t>
                      </a:r>
                      <a:endParaRPr lang="en-SG" sz="1000" b="0"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298,969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2"/>
                  </a:ext>
                </a:extLst>
              </a:tr>
              <a:tr h="318496">
                <a:tc vMerge="1">
                  <a:txBody>
                    <a:bodyPr/>
                    <a:lstStyle/>
                    <a:p>
                      <a:endParaRPr lang="en-SG"/>
                    </a:p>
                  </a:txBody>
                  <a:tcPr/>
                </a:tc>
                <a:tc>
                  <a:txBody>
                    <a:bodyPr/>
                    <a:lstStyle/>
                    <a:p>
                      <a:pPr algn="ctr" fontAlgn="ctr"/>
                      <a:r>
                        <a:rPr lang="en-SG" sz="1000" u="none" strike="noStrike" dirty="0">
                          <a:effectLst/>
                        </a:rPr>
                        <a:t>Philippines</a:t>
                      </a:r>
                      <a:endParaRPr lang="en-SG" sz="10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a:effectLst/>
                        </a:rPr>
                        <a:t>       42,619 </a:t>
                      </a:r>
                      <a:endParaRPr lang="en-SG" sz="1000" b="0"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205,922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3"/>
                  </a:ext>
                </a:extLst>
              </a:tr>
              <a:tr h="318496">
                <a:tc vMerge="1">
                  <a:txBody>
                    <a:bodyPr/>
                    <a:lstStyle/>
                    <a:p>
                      <a:endParaRPr lang="en-SG"/>
                    </a:p>
                  </a:txBody>
                  <a:tcPr/>
                </a:tc>
                <a:tc>
                  <a:txBody>
                    <a:bodyPr/>
                    <a:lstStyle/>
                    <a:p>
                      <a:pPr algn="ctr" fontAlgn="ctr"/>
                      <a:r>
                        <a:rPr lang="en-SG" sz="1000" u="none" strike="noStrike" dirty="0">
                          <a:effectLst/>
                        </a:rPr>
                        <a:t>Thailand</a:t>
                      </a:r>
                      <a:endParaRPr lang="en-SG" sz="10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41,800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174,757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4"/>
                  </a:ext>
                </a:extLst>
              </a:tr>
              <a:tr h="318496">
                <a:tc vMerge="1">
                  <a:txBody>
                    <a:bodyPr/>
                    <a:lstStyle/>
                    <a:p>
                      <a:endParaRPr lang="en-SG"/>
                    </a:p>
                  </a:txBody>
                  <a:tcPr/>
                </a:tc>
                <a:tc>
                  <a:txBody>
                    <a:bodyPr/>
                    <a:lstStyle/>
                    <a:p>
                      <a:pPr algn="ctr" fontAlgn="ctr"/>
                      <a:r>
                        <a:rPr lang="en-SG" sz="1000" u="none" strike="noStrike" dirty="0">
                          <a:effectLst/>
                        </a:rPr>
                        <a:t>Indonesia</a:t>
                      </a:r>
                      <a:endParaRPr lang="en-SG" sz="10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a:effectLst/>
                        </a:rPr>
                        <a:t>       14,653 </a:t>
                      </a:r>
                      <a:endParaRPr lang="en-SG" sz="1000" b="0"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47,187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5"/>
                  </a:ext>
                </a:extLst>
              </a:tr>
              <a:tr h="318496">
                <a:tc vMerge="1">
                  <a:txBody>
                    <a:bodyPr/>
                    <a:lstStyle/>
                    <a:p>
                      <a:endParaRPr lang="en-SG"/>
                    </a:p>
                  </a:txBody>
                  <a:tcPr/>
                </a:tc>
                <a:tc>
                  <a:txBody>
                    <a:bodyPr/>
                    <a:lstStyle/>
                    <a:p>
                      <a:pPr algn="ctr" fontAlgn="ctr"/>
                      <a:r>
                        <a:rPr lang="en-SG" sz="1000" u="none" strike="noStrike">
                          <a:effectLst/>
                        </a:rPr>
                        <a:t>Vietnam</a:t>
                      </a:r>
                      <a:endParaRPr lang="en-SG" sz="1000" b="1"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8,678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18,867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6"/>
                  </a:ext>
                </a:extLst>
              </a:tr>
              <a:tr h="318496">
                <a:tc rowSpan="3">
                  <a:txBody>
                    <a:bodyPr/>
                    <a:lstStyle/>
                    <a:p>
                      <a:pPr marL="0" algn="ctr" defTabSz="914400" rtl="0" eaLnBrk="1" fontAlgn="ctr" latinLnBrk="0" hangingPunct="1"/>
                      <a:r>
                        <a:rPr lang="en-SG" sz="1400" b="1" u="none" strike="noStrike" kern="1200" dirty="0">
                          <a:solidFill>
                            <a:schemeClr val="tx1"/>
                          </a:solidFill>
                          <a:effectLst/>
                          <a:latin typeface="+mn-lt"/>
                          <a:ea typeface="+mn-ea"/>
                          <a:cs typeface="+mn-cs"/>
                        </a:rPr>
                        <a:t>GREATER CHINA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China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     245,287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     277,979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3">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343,946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3">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522,115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7"/>
                  </a:ext>
                </a:extLst>
              </a:tr>
              <a:tr h="318496">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Hong Kong</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       37,904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     119,191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8"/>
                  </a:ext>
                </a:extLst>
              </a:tr>
              <a:tr h="318496">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u="none" strike="noStrike" kern="1200" dirty="0">
                          <a:solidFill>
                            <a:schemeClr val="tx1"/>
                          </a:solidFill>
                          <a:effectLst/>
                          <a:latin typeface="+mn-lt"/>
                          <a:ea typeface="+mn-ea"/>
                          <a:cs typeface="+mn-cs"/>
                        </a:rPr>
                        <a:t>Taiwan</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u="none" strike="noStrike" kern="1200" dirty="0">
                          <a:solidFill>
                            <a:schemeClr val="tx1"/>
                          </a:solidFill>
                          <a:effectLst/>
                          <a:latin typeface="+mn-lt"/>
                          <a:ea typeface="+mn-ea"/>
                          <a:cs typeface="+mn-cs"/>
                        </a:rPr>
                        <a:t>       60,755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u="none" strike="noStrike" kern="1200" dirty="0">
                          <a:solidFill>
                            <a:schemeClr val="tx1"/>
                          </a:solidFill>
                          <a:effectLst/>
                          <a:latin typeface="+mn-lt"/>
                          <a:ea typeface="+mn-ea"/>
                          <a:cs typeface="+mn-cs"/>
                        </a:rPr>
                        <a:t>     124,945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dirty="0"/>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9"/>
                  </a:ext>
                </a:extLst>
              </a:tr>
              <a:tr h="318496">
                <a:tc>
                  <a:txBody>
                    <a:bodyPr/>
                    <a:lstStyle/>
                    <a:p>
                      <a:pPr algn="ctr" fontAlgn="ctr"/>
                      <a:r>
                        <a:rPr lang="en-SG" sz="1400" b="1" u="none" strike="noStrike" kern="1200" dirty="0">
                          <a:solidFill>
                            <a:schemeClr val="tx1"/>
                          </a:solidFill>
                          <a:effectLst/>
                          <a:latin typeface="+mn-lt"/>
                          <a:ea typeface="+mn-ea"/>
                          <a:cs typeface="+mn-cs"/>
                        </a:rPr>
                        <a:t>INDIA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India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666,199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1,504,456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100" b="0" i="0" u="none" strike="noStrike" dirty="0">
                          <a:solidFill>
                            <a:srgbClr val="000000"/>
                          </a:solidFill>
                          <a:effectLst/>
                          <a:latin typeface="+mj-lt"/>
                        </a:rPr>
                        <a:t>666,199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100" b="0" i="0" u="none" strike="noStrike" dirty="0">
                          <a:solidFill>
                            <a:srgbClr val="000000"/>
                          </a:solidFill>
                          <a:effectLst/>
                          <a:latin typeface="+mj-lt"/>
                        </a:rPr>
                        <a:t>1,504,456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0"/>
                  </a:ext>
                </a:extLst>
              </a:tr>
              <a:tr h="318496">
                <a:tc rowSpan="2">
                  <a:txBody>
                    <a:bodyPr/>
                    <a:lstStyle/>
                    <a:p>
                      <a:pPr algn="ctr" fontAlgn="ctr"/>
                      <a:r>
                        <a:rPr lang="en-SG" sz="1400" b="1" i="0" u="none" strike="noStrike" dirty="0">
                          <a:solidFill>
                            <a:srgbClr val="000000"/>
                          </a:solidFill>
                          <a:effectLst/>
                          <a:latin typeface="+mj-lt"/>
                        </a:rPr>
                        <a:t>ANZ</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Australia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59,109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253,145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2">
                  <a:txBody>
                    <a:bodyPr/>
                    <a:lstStyle/>
                    <a:p>
                      <a:pPr algn="ctr" fontAlgn="ctr"/>
                      <a:r>
                        <a:rPr lang="en-SG" sz="1100" b="0" i="0" u="none" strike="noStrike" dirty="0">
                          <a:solidFill>
                            <a:srgbClr val="000000"/>
                          </a:solidFill>
                          <a:effectLst/>
                          <a:latin typeface="+mj-lt"/>
                        </a:rPr>
                        <a:t>60,718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2">
                  <a:txBody>
                    <a:bodyPr/>
                    <a:lstStyle/>
                    <a:p>
                      <a:pPr algn="ctr" fontAlgn="ctr"/>
                      <a:r>
                        <a:rPr lang="en-SG" sz="1100" b="0" i="0" u="none" strike="noStrike" dirty="0">
                          <a:solidFill>
                            <a:srgbClr val="000000"/>
                          </a:solidFill>
                          <a:effectLst/>
                          <a:latin typeface="+mj-lt"/>
                        </a:rPr>
                        <a:t>260,276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1"/>
                  </a:ext>
                </a:extLst>
              </a:tr>
              <a:tr h="318496">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a:solidFill>
                            <a:srgbClr val="000000"/>
                          </a:solidFill>
                          <a:effectLst/>
                          <a:latin typeface="+mj-lt"/>
                        </a:rPr>
                        <a:t>New Zealand</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a:solidFill>
                            <a:srgbClr val="000000"/>
                          </a:solidFill>
                          <a:effectLst/>
                          <a:latin typeface="+mj-lt"/>
                        </a:rPr>
                        <a:t>         1,609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7,131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2"/>
                  </a:ext>
                </a:extLst>
              </a:tr>
              <a:tr h="595353">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SG" sz="1400" b="1" u="none" strike="noStrike" kern="1200" dirty="0">
                          <a:solidFill>
                            <a:schemeClr val="tx1"/>
                          </a:solidFill>
                          <a:effectLst/>
                          <a:latin typeface="+mn-lt"/>
                          <a:ea typeface="+mn-ea"/>
                          <a:cs typeface="+mn-cs"/>
                        </a:rPr>
                        <a:t>OTHER</a:t>
                      </a:r>
                      <a:r>
                        <a:rPr lang="en-SG" sz="1400" b="1" u="none" strike="noStrike" kern="1200" baseline="0" dirty="0">
                          <a:solidFill>
                            <a:schemeClr val="tx1"/>
                          </a:solidFill>
                          <a:effectLst/>
                          <a:latin typeface="+mn-lt"/>
                          <a:ea typeface="+mn-ea"/>
                          <a:cs typeface="+mn-cs"/>
                        </a:rPr>
                        <a:t> ASIA</a:t>
                      </a:r>
                      <a:endParaRPr lang="en-SG" sz="1400" b="1"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SG" sz="1000" u="none" strike="noStrike" kern="1200" dirty="0">
                          <a:solidFill>
                            <a:schemeClr val="tx1"/>
                          </a:solidFill>
                          <a:effectLst/>
                          <a:latin typeface="+mn-lt"/>
                          <a:ea typeface="+mn-ea"/>
                          <a:cs typeface="+mn-cs"/>
                        </a:rPr>
                        <a:t>Nepal, Bhutan, Bangladesh Pakistan, Sri Lanka, Maldives</a:t>
                      </a:r>
                    </a:p>
                    <a:p>
                      <a:pPr marL="0" marR="0" indent="0" algn="ctr" defTabSz="914400" rtl="0" eaLnBrk="1" fontAlgn="ctr" latinLnBrk="0" hangingPunct="1">
                        <a:lnSpc>
                          <a:spcPct val="100000"/>
                        </a:lnSpc>
                        <a:spcBef>
                          <a:spcPts val="0"/>
                        </a:spcBef>
                        <a:spcAft>
                          <a:spcPts val="0"/>
                        </a:spcAft>
                        <a:buClrTx/>
                        <a:buSzTx/>
                        <a:buFontTx/>
                        <a:buNone/>
                        <a:tabLst/>
                        <a:defRPr/>
                      </a:pPr>
                      <a:r>
                        <a:rPr lang="en-SG" sz="1000" u="none" strike="noStrike" kern="1200" dirty="0">
                          <a:solidFill>
                            <a:schemeClr val="tx1"/>
                          </a:solidFill>
                          <a:effectLst/>
                          <a:latin typeface="+mn-lt"/>
                          <a:ea typeface="+mn-ea"/>
                          <a:cs typeface="+mn-cs"/>
                        </a:rPr>
                        <a:t>Brunei, Cambodia, Laos</a:t>
                      </a:r>
                    </a:p>
                    <a:p>
                      <a:pPr marL="0" algn="ctr" defTabSz="914400" rtl="0" eaLnBrk="1" fontAlgn="ctr" latinLnBrk="0" hangingPunct="1"/>
                      <a:r>
                        <a:rPr lang="en-SG" sz="1000" u="none" strike="noStrike" kern="1200" dirty="0">
                          <a:solidFill>
                            <a:schemeClr val="tx1"/>
                          </a:solidFill>
                          <a:effectLst/>
                          <a:latin typeface="+mn-lt"/>
                          <a:ea typeface="+mn-ea"/>
                          <a:cs typeface="+mn-cs"/>
                        </a:rPr>
                        <a:t>Myanmar, Papua New Guinea</a:t>
                      </a:r>
                      <a:r>
                        <a:rPr lang="en-SG" sz="1000" u="none" strike="noStrike" kern="1200" baseline="0" dirty="0">
                          <a:solidFill>
                            <a:schemeClr val="tx1"/>
                          </a:solidFill>
                          <a:effectLst/>
                          <a:latin typeface="+mn-lt"/>
                          <a:ea typeface="+mn-ea"/>
                          <a:cs typeface="+mn-cs"/>
                        </a:rPr>
                        <a:t> </a:t>
                      </a:r>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b"/>
                      <a:r>
                        <a:rPr lang="en-SG" sz="1100" b="0" i="0" u="none" strike="noStrike" dirty="0">
                          <a:solidFill>
                            <a:srgbClr val="000000"/>
                          </a:solidFill>
                          <a:effectLst/>
                          <a:latin typeface="+mj-lt"/>
                        </a:rPr>
                        <a:t>16,581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b"/>
                      <a:r>
                        <a:rPr lang="en-SG" sz="1100" b="0" i="0" u="none" strike="noStrike" dirty="0">
                          <a:solidFill>
                            <a:srgbClr val="000000"/>
                          </a:solidFill>
                          <a:effectLst/>
                          <a:latin typeface="+mj-lt"/>
                        </a:rPr>
                        <a:t>29,849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3"/>
                  </a:ext>
                </a:extLst>
              </a:tr>
              <a:tr h="318496">
                <a:tc>
                  <a:txBody>
                    <a:bodyPr/>
                    <a:lstStyle/>
                    <a:p>
                      <a:pPr marL="0" algn="ctr" defTabSz="914400" rtl="0" eaLnBrk="1" fontAlgn="ctr" latinLnBrk="0" hangingPunct="1"/>
                      <a:r>
                        <a:rPr lang="en-US" sz="1600" b="1" u="none" strike="noStrike" kern="1200" dirty="0">
                          <a:solidFill>
                            <a:schemeClr val="tx1"/>
                          </a:solidFill>
                          <a:effectLst/>
                          <a:latin typeface="+mn-lt"/>
                          <a:ea typeface="+mn-ea"/>
                          <a:cs typeface="+mn-cs"/>
                        </a:rPr>
                        <a:t>TOTAL</a:t>
                      </a:r>
                      <a:endParaRPr lang="en-SG" sz="1600" b="1"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200" b="1" i="0" u="none" strike="noStrike" dirty="0">
                          <a:solidFill>
                            <a:srgbClr val="000000"/>
                          </a:solidFill>
                          <a:effectLst/>
                          <a:latin typeface="+mj-lt"/>
                        </a:rPr>
                        <a:t>1,522,383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200" b="1" i="0" u="none" strike="noStrike" dirty="0">
                          <a:solidFill>
                            <a:srgbClr val="000000"/>
                          </a:solidFill>
                          <a:effectLst/>
                          <a:latin typeface="+mj-lt"/>
                        </a:rPr>
                        <a:t>3,500,667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794173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a:spLocks noGrp="1"/>
          </p:cNvSpPr>
          <p:nvPr>
            <p:ph type="title"/>
          </p:nvPr>
        </p:nvSpPr>
        <p:spPr>
          <a:xfrm>
            <a:off x="237030" y="162363"/>
            <a:ext cx="6840538" cy="1008063"/>
          </a:xfrm>
        </p:spPr>
        <p:txBody>
          <a:bodyPr anchor="ctr"/>
          <a:lstStyle/>
          <a:p>
            <a:r>
              <a:rPr lang="en-SG" altLang="en-US" sz="3500" b="1" dirty="0"/>
              <a:t>NETT NEW DATA</a:t>
            </a:r>
            <a:br>
              <a:rPr lang="en-SG" altLang="en-US" b="1" dirty="0"/>
            </a:br>
            <a:r>
              <a:rPr lang="en-SG" altLang="en-US" sz="1800" cap="all" dirty="0"/>
              <a:t>NEW Accounts &amp; Contacts</a:t>
            </a:r>
            <a:endParaRPr lang="en-SG" sz="1800" cap="all" dirty="0"/>
          </a:p>
        </p:txBody>
      </p:sp>
      <p:sp>
        <p:nvSpPr>
          <p:cNvPr id="10" name="Rectangle 9"/>
          <p:cNvSpPr/>
          <p:nvPr/>
        </p:nvSpPr>
        <p:spPr>
          <a:xfrm>
            <a:off x="289352" y="1569663"/>
            <a:ext cx="7951824" cy="4047262"/>
          </a:xfrm>
          <a:prstGeom prst="rect">
            <a:avLst/>
          </a:prstGeom>
        </p:spPr>
        <p:txBody>
          <a:bodyPr wrap="square">
            <a:spAutoFit/>
          </a:bodyPr>
          <a:lstStyle/>
          <a:p>
            <a:pPr marL="342900" indent="-342900" algn="l">
              <a:spcAft>
                <a:spcPts val="1800"/>
              </a:spcAft>
              <a:buFont typeface="Wingdings" panose="05000000000000000000" pitchFamily="2" charset="2"/>
              <a:buChar char="Ø"/>
            </a:pPr>
            <a:r>
              <a:rPr lang="en-SG" kern="0" dirty="0">
                <a:solidFill>
                  <a:schemeClr val="tx1">
                    <a:lumMod val="85000"/>
                    <a:lumOff val="15000"/>
                  </a:schemeClr>
                </a:solidFill>
                <a:latin typeface="Calibri" panose="020F0502020204030204" pitchFamily="34" charset="0"/>
              </a:rPr>
              <a:t>Acquire Qualified Nett New Accounts and Contacts </a:t>
            </a:r>
          </a:p>
          <a:p>
            <a:pPr marL="800100" lvl="1" indent="-342900" algn="l">
              <a:spcAft>
                <a:spcPts val="1800"/>
              </a:spcAft>
              <a:buFont typeface="Wingdings" panose="05000000000000000000" pitchFamily="2" charset="2"/>
              <a:buChar char="Ø"/>
            </a:pPr>
            <a:r>
              <a:rPr lang="en-SG" sz="1600" kern="0" dirty="0">
                <a:solidFill>
                  <a:schemeClr val="tx1">
                    <a:lumMod val="85000"/>
                    <a:lumOff val="15000"/>
                  </a:schemeClr>
                </a:solidFill>
                <a:latin typeface="Calibri" panose="020F0502020204030204" pitchFamily="34" charset="0"/>
              </a:rPr>
              <a:t>By Region, Industry, Employee Size and Executive Type </a:t>
            </a:r>
          </a:p>
          <a:p>
            <a:pPr marL="342900" indent="-342900" algn="l">
              <a:spcAft>
                <a:spcPts val="1800"/>
              </a:spcAft>
              <a:buFont typeface="Wingdings" panose="05000000000000000000" pitchFamily="2" charset="2"/>
              <a:buChar char="Ø"/>
            </a:pPr>
            <a:r>
              <a:rPr lang="en-SG" kern="0" dirty="0">
                <a:solidFill>
                  <a:schemeClr val="tx1">
                    <a:lumMod val="85000"/>
                    <a:lumOff val="15000"/>
                  </a:schemeClr>
                </a:solidFill>
                <a:latin typeface="Calibri" panose="020F0502020204030204" pitchFamily="34" charset="0"/>
              </a:rPr>
              <a:t>Enrich Accounts </a:t>
            </a:r>
          </a:p>
          <a:p>
            <a:pPr marL="800100" lvl="1" indent="-342900" algn="l">
              <a:spcAft>
                <a:spcPts val="1800"/>
              </a:spcAft>
              <a:buFont typeface="Wingdings" panose="05000000000000000000" pitchFamily="2" charset="2"/>
              <a:buChar char="Ø"/>
            </a:pPr>
            <a:r>
              <a:rPr lang="en-SG" sz="1600" kern="0" dirty="0">
                <a:solidFill>
                  <a:schemeClr val="tx1">
                    <a:lumMod val="85000"/>
                    <a:lumOff val="15000"/>
                  </a:schemeClr>
                </a:solidFill>
                <a:latin typeface="Calibri" panose="020F0502020204030204" pitchFamily="34" charset="0"/>
              </a:rPr>
              <a:t>By Installed Software and/or Hardware</a:t>
            </a:r>
          </a:p>
          <a:p>
            <a:pPr marL="800100" lvl="1" indent="-342900" algn="l">
              <a:spcAft>
                <a:spcPts val="1800"/>
              </a:spcAft>
              <a:buFont typeface="Wingdings" panose="05000000000000000000" pitchFamily="2" charset="2"/>
              <a:buChar char="Ø"/>
            </a:pPr>
            <a:r>
              <a:rPr lang="en-SG" sz="1600" kern="0" dirty="0">
                <a:solidFill>
                  <a:schemeClr val="tx1">
                    <a:lumMod val="85000"/>
                    <a:lumOff val="15000"/>
                  </a:schemeClr>
                </a:solidFill>
                <a:latin typeface="Calibri" panose="020F0502020204030204" pitchFamily="34" charset="0"/>
              </a:rPr>
              <a:t>By Work Station Or Server Numbers</a:t>
            </a:r>
          </a:p>
          <a:p>
            <a:pPr marL="342900" indent="-342900" algn="l">
              <a:spcAft>
                <a:spcPts val="1800"/>
              </a:spcAft>
              <a:buFont typeface="Wingdings" panose="05000000000000000000" pitchFamily="2" charset="2"/>
              <a:buChar char="Ø"/>
            </a:pPr>
            <a:r>
              <a:rPr lang="en-SG" kern="0" dirty="0">
                <a:solidFill>
                  <a:schemeClr val="tx1">
                    <a:lumMod val="85000"/>
                    <a:lumOff val="15000"/>
                  </a:schemeClr>
                </a:solidFill>
                <a:latin typeface="Calibri" panose="020F0502020204030204" pitchFamily="34" charset="0"/>
              </a:rPr>
              <a:t>Identify Targeted Executives</a:t>
            </a:r>
          </a:p>
          <a:p>
            <a:pPr marL="800100" lvl="1" indent="-342900" algn="l">
              <a:spcAft>
                <a:spcPts val="1800"/>
              </a:spcAft>
              <a:buFont typeface="Wingdings" panose="05000000000000000000" pitchFamily="2" charset="2"/>
              <a:buChar char="Ø"/>
            </a:pPr>
            <a:r>
              <a:rPr lang="en-SG" sz="1600" kern="0" dirty="0">
                <a:solidFill>
                  <a:schemeClr val="tx1">
                    <a:lumMod val="85000"/>
                    <a:lumOff val="15000"/>
                  </a:schemeClr>
                </a:solidFill>
                <a:latin typeface="Calibri" panose="020F0502020204030204" pitchFamily="34" charset="0"/>
              </a:rPr>
              <a:t>By Right Decision Makers/Influences</a:t>
            </a:r>
          </a:p>
          <a:p>
            <a:pPr marL="800100" lvl="1" indent="-342900" algn="l">
              <a:spcAft>
                <a:spcPts val="1800"/>
              </a:spcAft>
              <a:buFont typeface="Wingdings" panose="05000000000000000000" pitchFamily="2" charset="2"/>
              <a:buChar char="Ø"/>
            </a:pPr>
            <a:r>
              <a:rPr lang="en-SG" sz="1600" kern="0" dirty="0">
                <a:solidFill>
                  <a:schemeClr val="tx1">
                    <a:lumMod val="85000"/>
                    <a:lumOff val="15000"/>
                  </a:schemeClr>
                </a:solidFill>
                <a:latin typeface="Calibri" panose="020F0502020204030204" pitchFamily="34" charset="0"/>
              </a:rPr>
              <a:t>Enhance Executive Coverage Per Account</a:t>
            </a:r>
            <a:endParaRPr lang="en-SG" sz="2000" kern="0" dirty="0">
              <a:solidFill>
                <a:schemeClr val="tx1">
                  <a:lumMod val="85000"/>
                  <a:lumOff val="15000"/>
                </a:schemeClr>
              </a:solidFill>
              <a:latin typeface="Calibri" panose="020F0502020204030204" pitchFamily="34" charset="0"/>
            </a:endParaRPr>
          </a:p>
        </p:txBody>
      </p:sp>
    </p:spTree>
    <p:extLst>
      <p:ext uri="{BB962C8B-B14F-4D97-AF65-F5344CB8AC3E}">
        <p14:creationId xmlns:p14="http://schemas.microsoft.com/office/powerpoint/2010/main" val="664534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0" name="Text Box 6"/>
          <p:cNvSpPr txBox="1">
            <a:spLocks noChangeArrowheads="1"/>
          </p:cNvSpPr>
          <p:nvPr/>
        </p:nvSpPr>
        <p:spPr bwMode="auto">
          <a:xfrm>
            <a:off x="250824" y="6566362"/>
            <a:ext cx="432117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SG" altLang="en-US" sz="1200" dirty="0">
                <a:latin typeface="Century Gothic" pitchFamily="34" charset="0"/>
              </a:rPr>
              <a:t>Copyright © 2010 </a:t>
            </a:r>
            <a:r>
              <a:rPr lang="en-SG" altLang="en-US" sz="1200">
                <a:latin typeface="Century Gothic" pitchFamily="34" charset="0"/>
              </a:rPr>
              <a:t>- 2016 </a:t>
            </a:r>
            <a:r>
              <a:rPr lang="en-SG" altLang="en-US" sz="1200" dirty="0">
                <a:latin typeface="Century Gothic" pitchFamily="34" charset="0"/>
              </a:rPr>
              <a:t>CNCData. All Rights Reserved. </a:t>
            </a:r>
          </a:p>
        </p:txBody>
      </p:sp>
      <p:sp>
        <p:nvSpPr>
          <p:cNvPr id="67588" name="Rectangle 4"/>
          <p:cNvSpPr>
            <a:spLocks noGrp="1" noChangeArrowheads="1"/>
          </p:cNvSpPr>
          <p:nvPr>
            <p:ph type="ctrTitle"/>
          </p:nvPr>
        </p:nvSpPr>
        <p:spPr>
          <a:xfrm>
            <a:off x="106576" y="4985635"/>
            <a:ext cx="5630024" cy="748145"/>
          </a:xfrm>
        </p:spPr>
        <p:txBody>
          <a:bodyPr/>
          <a:lstStyle/>
          <a:p>
            <a:pPr algn="ctr"/>
            <a:r>
              <a:rPr lang="en-SG" altLang="en-US" sz="4800" b="1" dirty="0"/>
              <a:t>DATA CLEANSING</a:t>
            </a:r>
            <a:br>
              <a:rPr lang="en-SG" altLang="en-US" sz="2400" dirty="0"/>
            </a:br>
            <a:endParaRPr lang="en-SG" altLang="en-US" sz="2400" dirty="0"/>
          </a:p>
        </p:txBody>
      </p:sp>
      <p:pic>
        <p:nvPicPr>
          <p:cNvPr id="3" name="Picture 2"/>
          <p:cNvPicPr>
            <a:picLocks noChangeAspect="1"/>
          </p:cNvPicPr>
          <p:nvPr/>
        </p:nvPicPr>
        <p:blipFill>
          <a:blip r:embed="rId2"/>
          <a:stretch>
            <a:fillRect/>
          </a:stretch>
        </p:blipFill>
        <p:spPr>
          <a:xfrm>
            <a:off x="5496662" y="3915667"/>
            <a:ext cx="2676376" cy="3420152"/>
          </a:xfrm>
          <a:prstGeom prst="rect">
            <a:avLst/>
          </a:prstGeom>
        </p:spPr>
      </p:pic>
    </p:spTree>
    <p:extLst>
      <p:ext uri="{BB962C8B-B14F-4D97-AF65-F5344CB8AC3E}">
        <p14:creationId xmlns:p14="http://schemas.microsoft.com/office/powerpoint/2010/main" val="1798059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83619" y="2102803"/>
            <a:ext cx="4145323" cy="2254741"/>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SG"/>
            </a:defPPr>
            <a:lvl1pPr>
              <a:defRPr sz="2000" b="1">
                <a:solidFill>
                  <a:schemeClr val="tx1">
                    <a:lumMod val="75000"/>
                    <a:lumOff val="25000"/>
                  </a:schemeClr>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US" dirty="0"/>
              <a:t>DATA PROFILING </a:t>
            </a:r>
          </a:p>
          <a:p>
            <a:r>
              <a:rPr lang="en-US" sz="1400" b="0" dirty="0"/>
              <a:t>Profiling your data gives you a greater understanding of who your customers and prospects are. It allows you to target your communications efficiently and can help you to retain existing customers and identify prospects who are more likely to become customers.</a:t>
            </a:r>
          </a:p>
        </p:txBody>
      </p:sp>
      <p:sp>
        <p:nvSpPr>
          <p:cNvPr id="6" name="TextBox 5"/>
          <p:cNvSpPr txBox="1"/>
          <p:nvPr/>
        </p:nvSpPr>
        <p:spPr>
          <a:xfrm>
            <a:off x="335333" y="4357544"/>
            <a:ext cx="1604927" cy="307777"/>
          </a:xfrm>
          <a:prstGeom prst="rect">
            <a:avLst/>
          </a:prstGeom>
          <a:noFill/>
        </p:spPr>
        <p:txBody>
          <a:bodyPr wrap="none" rtlCol="0">
            <a:spAutoFit/>
          </a:bodyPr>
          <a:lstStyle/>
          <a:p>
            <a:r>
              <a:rPr lang="en-US" sz="1400" b="1" dirty="0">
                <a:solidFill>
                  <a:schemeClr val="bg1">
                    <a:lumMod val="95000"/>
                  </a:schemeClr>
                </a:solidFill>
                <a:latin typeface="+mj-lt"/>
              </a:rPr>
              <a:t>DATA PROFILING</a:t>
            </a:r>
            <a:endParaRPr lang="en-SG" sz="1400" b="1" dirty="0">
              <a:solidFill>
                <a:schemeClr val="bg1">
                  <a:lumMod val="95000"/>
                </a:schemeClr>
              </a:solidFill>
              <a:latin typeface="+mj-lt"/>
            </a:endParaRPr>
          </a:p>
        </p:txBody>
      </p:sp>
      <p:sp>
        <p:nvSpPr>
          <p:cNvPr id="7" name="TextBox 6"/>
          <p:cNvSpPr txBox="1"/>
          <p:nvPr/>
        </p:nvSpPr>
        <p:spPr>
          <a:xfrm>
            <a:off x="4795414" y="4511432"/>
            <a:ext cx="4145324" cy="2067247"/>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SG"/>
            </a:defPPr>
            <a:lvl1pPr>
              <a:defRPr sz="2000" b="1">
                <a:solidFill>
                  <a:schemeClr val="tx1">
                    <a:lumMod val="75000"/>
                    <a:lumOff val="25000"/>
                  </a:schemeClr>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US" dirty="0"/>
              <a:t>DATA APPEND</a:t>
            </a:r>
          </a:p>
          <a:p>
            <a:r>
              <a:rPr lang="en-US" sz="1400" b="0" dirty="0"/>
              <a:t>CNCData can append and update your existing contact database with active and accurate details like job title, phone, email address, address, website, employee size, decision makers and other company information to run successful multi-channel marketing campaigns. </a:t>
            </a:r>
            <a:endParaRPr lang="en-SG" b="0" dirty="0"/>
          </a:p>
        </p:txBody>
      </p:sp>
      <p:sp>
        <p:nvSpPr>
          <p:cNvPr id="8" name="Rectangle 7"/>
          <p:cNvSpPr/>
          <p:nvPr/>
        </p:nvSpPr>
        <p:spPr>
          <a:xfrm>
            <a:off x="231137" y="1316260"/>
            <a:ext cx="8697805" cy="861774"/>
          </a:xfrm>
          <a:prstGeom prst="rect">
            <a:avLst/>
          </a:prstGeom>
        </p:spPr>
        <p:txBody>
          <a:bodyPr wrap="square">
            <a:spAutoFit/>
          </a:bodyPr>
          <a:lstStyle/>
          <a:p>
            <a:pPr algn="ctr"/>
            <a:r>
              <a:rPr lang="en-US" sz="2000" dirty="0">
                <a:latin typeface="+mj-lt"/>
              </a:rPr>
              <a:t>We analyze &amp; build cost effective strategies to turn your data into a </a:t>
            </a:r>
            <a:r>
              <a:rPr lang="en-US" sz="2800" dirty="0">
                <a:latin typeface="+mj-lt"/>
              </a:rPr>
              <a:t>profitable &amp; powerful </a:t>
            </a:r>
            <a:r>
              <a:rPr lang="en-US" sz="2000" dirty="0">
                <a:latin typeface="+mj-lt"/>
              </a:rPr>
              <a:t>force</a:t>
            </a:r>
            <a:endParaRPr lang="en-SG" sz="2000" dirty="0">
              <a:latin typeface="+mj-lt"/>
            </a:endParaRPr>
          </a:p>
        </p:txBody>
      </p:sp>
      <p:sp>
        <p:nvSpPr>
          <p:cNvPr id="18" name="TextBox 17"/>
          <p:cNvSpPr txBox="1"/>
          <p:nvPr/>
        </p:nvSpPr>
        <p:spPr>
          <a:xfrm>
            <a:off x="231137" y="2102803"/>
            <a:ext cx="4348902" cy="1455815"/>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SG"/>
            </a:defPPr>
            <a:lvl1pPr>
              <a:defRPr sz="2000">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US" b="1" dirty="0">
                <a:solidFill>
                  <a:schemeClr val="tx1">
                    <a:lumMod val="75000"/>
                    <a:lumOff val="25000"/>
                  </a:schemeClr>
                </a:solidFill>
              </a:rPr>
              <a:t>DATA QUALITY AUDIT</a:t>
            </a:r>
          </a:p>
          <a:p>
            <a:r>
              <a:rPr lang="en-US" sz="1400" dirty="0">
                <a:solidFill>
                  <a:schemeClr val="tx1">
                    <a:lumMod val="65000"/>
                    <a:lumOff val="35000"/>
                  </a:schemeClr>
                </a:solidFill>
              </a:rPr>
              <a:t>How solid is your marketing data? We can perform a data quality audit that will give you a snapshot of  your overall data quality, deliverability, cleanliness, etc. </a:t>
            </a:r>
            <a:endParaRPr lang="en-SG" sz="1400" dirty="0">
              <a:solidFill>
                <a:schemeClr val="tx1">
                  <a:lumMod val="65000"/>
                  <a:lumOff val="35000"/>
                </a:schemeClr>
              </a:solidFill>
            </a:endParaRPr>
          </a:p>
        </p:txBody>
      </p:sp>
      <p:sp>
        <p:nvSpPr>
          <p:cNvPr id="20" name="TextBox 19"/>
          <p:cNvSpPr txBox="1"/>
          <p:nvPr/>
        </p:nvSpPr>
        <p:spPr>
          <a:xfrm>
            <a:off x="231136" y="3717049"/>
            <a:ext cx="4340863" cy="1314756"/>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SG"/>
            </a:defPPr>
            <a:lvl1pPr>
              <a:defRPr sz="2000" b="1">
                <a:solidFill>
                  <a:schemeClr val="tx1">
                    <a:lumMod val="75000"/>
                    <a:lumOff val="25000"/>
                  </a:schemeClr>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US" dirty="0"/>
              <a:t>DATA CLEANSING</a:t>
            </a:r>
          </a:p>
          <a:p>
            <a:r>
              <a:rPr lang="en-SG" sz="1400" b="0" dirty="0"/>
              <a:t>CNCData cleans, updates and validates your existing database on a regular basis to keep it current and accurate. </a:t>
            </a:r>
          </a:p>
        </p:txBody>
      </p:sp>
      <p:sp>
        <p:nvSpPr>
          <p:cNvPr id="21" name="TextBox 20"/>
          <p:cNvSpPr txBox="1"/>
          <p:nvPr/>
        </p:nvSpPr>
        <p:spPr>
          <a:xfrm>
            <a:off x="189995" y="5173664"/>
            <a:ext cx="4431185" cy="1405014"/>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SG"/>
            </a:defPPr>
            <a:lvl1pPr>
              <a:defRPr sz="2000" b="1">
                <a:solidFill>
                  <a:schemeClr val="tx1">
                    <a:lumMod val="75000"/>
                    <a:lumOff val="25000"/>
                  </a:schemeClr>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US" dirty="0"/>
              <a:t>DATA PROCESSING</a:t>
            </a:r>
          </a:p>
          <a:p>
            <a:r>
              <a:rPr lang="en-SG" sz="1400" b="0" dirty="0"/>
              <a:t>We provide off-shore data entry &amp; manpower outsourcing for short term or long term assignments.</a:t>
            </a:r>
            <a:endParaRPr lang="en-SG" b="0" dirty="0"/>
          </a:p>
        </p:txBody>
      </p:sp>
      <p:sp>
        <p:nvSpPr>
          <p:cNvPr id="22" name="Title 1"/>
          <p:cNvSpPr>
            <a:spLocks noGrp="1"/>
          </p:cNvSpPr>
          <p:nvPr>
            <p:ph type="title"/>
          </p:nvPr>
        </p:nvSpPr>
        <p:spPr>
          <a:xfrm>
            <a:off x="237030" y="162363"/>
            <a:ext cx="6840538" cy="1008063"/>
          </a:xfrm>
        </p:spPr>
        <p:txBody>
          <a:bodyPr anchor="ctr"/>
          <a:lstStyle/>
          <a:p>
            <a:r>
              <a:rPr lang="en-SG" altLang="en-US" sz="3100" b="1" dirty="0"/>
              <a:t>DATA MANAGEMENT</a:t>
            </a:r>
            <a:br>
              <a:rPr lang="en-SG" altLang="en-US" b="1" dirty="0"/>
            </a:br>
            <a:r>
              <a:rPr lang="en-SG" altLang="en-US" sz="1400" cap="all" dirty="0"/>
              <a:t>Expert Services For All Your Data Needs</a:t>
            </a:r>
            <a:endParaRPr lang="en-SG" sz="2000" cap="all" dirty="0"/>
          </a:p>
        </p:txBody>
      </p:sp>
    </p:spTree>
    <p:extLst>
      <p:ext uri="{BB962C8B-B14F-4D97-AF65-F5344CB8AC3E}">
        <p14:creationId xmlns:p14="http://schemas.microsoft.com/office/powerpoint/2010/main" val="1804705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DATA CLEANSING </a:t>
            </a:r>
            <a:br>
              <a:rPr lang="en-SG" altLang="en-US" dirty="0"/>
            </a:br>
            <a:r>
              <a:rPr lang="en-SG" altLang="en-US" sz="1600" cap="all" dirty="0"/>
              <a:t>Our Capabilities</a:t>
            </a:r>
          </a:p>
        </p:txBody>
      </p:sp>
      <p:sp>
        <p:nvSpPr>
          <p:cNvPr id="3" name="Rectangle 2"/>
          <p:cNvSpPr/>
          <p:nvPr/>
        </p:nvSpPr>
        <p:spPr>
          <a:xfrm>
            <a:off x="300691" y="1311995"/>
            <a:ext cx="8611737" cy="5216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marL="285750" indent="-285750" algn="l">
              <a:spcBef>
                <a:spcPct val="2000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We provide complete range of data services from Data Quality Analysis to Data Maintenance</a:t>
            </a:r>
          </a:p>
          <a:p>
            <a:pPr marL="285750" indent="-285750" algn="l">
              <a:spcBef>
                <a:spcPct val="2000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We provide highly customised solutions for business critical customer data management needs</a:t>
            </a:r>
          </a:p>
          <a:p>
            <a:pPr marL="285750" indent="-285750" algn="l">
              <a:spcBef>
                <a:spcPct val="2000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We ensure highest data quality through a pioneered semi- automated technology platform for data cleansing solutions</a:t>
            </a:r>
          </a:p>
          <a:p>
            <a:pPr marL="285750" indent="-285750" algn="l">
              <a:spcBef>
                <a:spcPct val="20000"/>
              </a:spcBef>
              <a:spcAft>
                <a:spcPts val="1800"/>
              </a:spcAft>
              <a:buClr>
                <a:schemeClr val="tx1"/>
              </a:buClr>
              <a:buBlip>
                <a:blip r:embed="rId2"/>
              </a:buBlip>
            </a:pPr>
            <a:r>
              <a:rPr lang="en-US" altLang="en-US" sz="1600" kern="0" dirty="0">
                <a:solidFill>
                  <a:schemeClr val="tx1">
                    <a:lumMod val="85000"/>
                    <a:lumOff val="15000"/>
                  </a:schemeClr>
                </a:solidFill>
                <a:latin typeface="+mj-lt"/>
                <a:cs typeface="+mn-cs"/>
              </a:rPr>
              <a:t>International coverage for up to 200 countries with multi-language and cross country support</a:t>
            </a:r>
          </a:p>
          <a:p>
            <a:pPr marL="285750" indent="-285750" algn="l">
              <a:spcBef>
                <a:spcPct val="20000"/>
              </a:spcBef>
              <a:spcAft>
                <a:spcPts val="1800"/>
              </a:spcAft>
              <a:buClr>
                <a:schemeClr val="tx1"/>
              </a:buClr>
              <a:buBlip>
                <a:blip r:embed="rId2"/>
              </a:buBlip>
            </a:pPr>
            <a:r>
              <a:rPr lang="en-US" altLang="en-US" sz="1600" kern="0" dirty="0">
                <a:solidFill>
                  <a:schemeClr val="tx1">
                    <a:lumMod val="85000"/>
                    <a:lumOff val="15000"/>
                  </a:schemeClr>
                </a:solidFill>
                <a:latin typeface="+mj-lt"/>
                <a:cs typeface="+mn-cs"/>
              </a:rPr>
              <a:t>Vast experience and in-depth knowledge in global address structure, industry segmentations, data standardizations and International/localized taxonomy systems</a:t>
            </a:r>
          </a:p>
          <a:p>
            <a:pPr marL="285750" indent="-285750" algn="l">
              <a:spcBef>
                <a:spcPct val="2000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Extensive partners’ network - We can provide cost-effective data management and data updating solutions to any organisations </a:t>
            </a:r>
          </a:p>
          <a:p>
            <a:pPr marL="285750" indent="-285750" algn="l">
              <a:spcBef>
                <a:spcPct val="20000"/>
              </a:spcBef>
              <a:spcAft>
                <a:spcPts val="1800"/>
              </a:spcAft>
              <a:buClr>
                <a:schemeClr val="tx1"/>
              </a:buClr>
              <a:buBlip>
                <a:blip r:embed="rId2"/>
              </a:buBlip>
            </a:pPr>
            <a:r>
              <a:rPr lang="en-US" altLang="en-US" sz="1600" kern="0" dirty="0">
                <a:solidFill>
                  <a:schemeClr val="tx1">
                    <a:lumMod val="85000"/>
                    <a:lumOff val="15000"/>
                  </a:schemeClr>
                </a:solidFill>
                <a:latin typeface="+mj-lt"/>
                <a:cs typeface="+mn-cs"/>
              </a:rPr>
              <a:t>Strategic call center locations in  Asia Pacific Countries</a:t>
            </a:r>
          </a:p>
        </p:txBody>
      </p:sp>
    </p:spTree>
    <p:extLst>
      <p:ext uri="{BB962C8B-B14F-4D97-AF65-F5344CB8AC3E}">
        <p14:creationId xmlns:p14="http://schemas.microsoft.com/office/powerpoint/2010/main" val="3570252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SOLUTION OVERVIEW</a:t>
            </a:r>
            <a:br>
              <a:rPr lang="en-SG" altLang="en-US" b="1" dirty="0"/>
            </a:br>
            <a:r>
              <a:rPr lang="en-SG" altLang="en-US" sz="1600" cap="all" dirty="0"/>
              <a:t>DATA MANAGEMENT LIFE CYCLE  </a:t>
            </a:r>
          </a:p>
        </p:txBody>
      </p:sp>
      <p:pic>
        <p:nvPicPr>
          <p:cNvPr id="4" name="Picture 5" descr="SDS Marketing Cycle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681" y="1354540"/>
            <a:ext cx="8720544" cy="4950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4234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1"/>
          <p:cNvSpPr>
            <a:spLocks noGrp="1"/>
          </p:cNvSpPr>
          <p:nvPr>
            <p:ph type="title"/>
          </p:nvPr>
        </p:nvSpPr>
        <p:spPr>
          <a:xfrm>
            <a:off x="237030" y="162363"/>
            <a:ext cx="6840538" cy="1008063"/>
          </a:xfrm>
        </p:spPr>
        <p:txBody>
          <a:bodyPr anchor="ctr"/>
          <a:lstStyle/>
          <a:p>
            <a:r>
              <a:rPr lang="en-SG" altLang="en-US" sz="3500" dirty="0"/>
              <a:t>Who we are </a:t>
            </a:r>
            <a:br>
              <a:rPr lang="en-SG" altLang="en-US" b="1" dirty="0"/>
            </a:br>
            <a:r>
              <a:rPr lang="en-SG" altLang="en-US" sz="1600" b="0" dirty="0"/>
              <a:t>About CNCDATA</a:t>
            </a:r>
            <a:endParaRPr lang="en-SG" sz="2000" b="0" dirty="0"/>
          </a:p>
        </p:txBody>
      </p:sp>
      <p:sp>
        <p:nvSpPr>
          <p:cNvPr id="39" name="Content Placeholder 2"/>
          <p:cNvSpPr txBox="1">
            <a:spLocks/>
          </p:cNvSpPr>
          <p:nvPr/>
        </p:nvSpPr>
        <p:spPr bwMode="auto">
          <a:xfrm>
            <a:off x="260247" y="1594882"/>
            <a:ext cx="4277834" cy="5119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20000"/>
              </a:spcAft>
              <a:buClr>
                <a:schemeClr val="tx1"/>
              </a:buClr>
              <a:buNone/>
              <a:defRPr sz="2000">
                <a:solidFill>
                  <a:schemeClr val="tx1"/>
                </a:solidFill>
                <a:latin typeface="+mn-lt"/>
                <a:ea typeface="+mn-ea"/>
                <a:cs typeface="+mn-cs"/>
              </a:defRPr>
            </a:lvl1pPr>
            <a:lvl2pPr marL="457200" indent="0" algn="l" rtl="0" eaLnBrk="1" fontAlgn="base" hangingPunct="1">
              <a:spcBef>
                <a:spcPct val="20000"/>
              </a:spcBef>
              <a:spcAft>
                <a:spcPct val="20000"/>
              </a:spcAft>
              <a:buClr>
                <a:schemeClr val="tx1"/>
              </a:buClr>
              <a:buNone/>
              <a:defRPr sz="1800">
                <a:solidFill>
                  <a:schemeClr val="tx1"/>
                </a:solidFill>
                <a:latin typeface="+mn-lt"/>
                <a:cs typeface="+mn-cs"/>
              </a:defRPr>
            </a:lvl2pPr>
            <a:lvl3pPr marL="914400" indent="0" algn="l" rtl="0" eaLnBrk="1" fontAlgn="base" hangingPunct="1">
              <a:spcBef>
                <a:spcPct val="20000"/>
              </a:spcBef>
              <a:spcAft>
                <a:spcPct val="20000"/>
              </a:spcAft>
              <a:buClr>
                <a:schemeClr val="tx1"/>
              </a:buClr>
              <a:buNone/>
              <a:defRPr sz="1600">
                <a:solidFill>
                  <a:schemeClr val="tx1"/>
                </a:solidFill>
                <a:latin typeface="+mn-lt"/>
                <a:cs typeface="+mn-cs"/>
              </a:defRPr>
            </a:lvl3pPr>
            <a:lvl4pPr marL="1371600" indent="0" algn="l" rtl="0" eaLnBrk="1" fontAlgn="base" hangingPunct="1">
              <a:spcBef>
                <a:spcPct val="20000"/>
              </a:spcBef>
              <a:spcAft>
                <a:spcPct val="20000"/>
              </a:spcAft>
              <a:buClr>
                <a:schemeClr val="tx1"/>
              </a:buClr>
              <a:buNone/>
              <a:defRPr sz="1400">
                <a:solidFill>
                  <a:schemeClr val="tx1"/>
                </a:solidFill>
                <a:latin typeface="+mn-lt"/>
                <a:cs typeface="+mn-cs"/>
              </a:defRPr>
            </a:lvl4pPr>
            <a:lvl5pPr marL="1828800" indent="0" algn="l" rtl="0" eaLnBrk="1" fontAlgn="base" hangingPunct="1">
              <a:spcBef>
                <a:spcPct val="20000"/>
              </a:spcBef>
              <a:spcAft>
                <a:spcPct val="20000"/>
              </a:spcAft>
              <a:buClr>
                <a:schemeClr val="tx1"/>
              </a:buClr>
              <a:buNone/>
              <a:defRPr sz="1400">
                <a:solidFill>
                  <a:schemeClr val="tx1"/>
                </a:solidFill>
                <a:latin typeface="+mn-lt"/>
                <a:cs typeface="+mn-cs"/>
              </a:defRPr>
            </a:lvl5pPr>
            <a:lvl6pPr marL="2286000" indent="0" algn="l" rtl="0" eaLnBrk="1" fontAlgn="base" hangingPunct="1">
              <a:spcBef>
                <a:spcPct val="20000"/>
              </a:spcBef>
              <a:spcAft>
                <a:spcPct val="20000"/>
              </a:spcAft>
              <a:buClr>
                <a:schemeClr val="tx1"/>
              </a:buClr>
              <a:buNone/>
              <a:defRPr sz="1400">
                <a:solidFill>
                  <a:schemeClr val="tx1"/>
                </a:solidFill>
                <a:latin typeface="+mn-lt"/>
                <a:cs typeface="+mn-cs"/>
              </a:defRPr>
            </a:lvl6pPr>
            <a:lvl7pPr marL="2743200" indent="0" algn="l" rtl="0" eaLnBrk="1" fontAlgn="base" hangingPunct="1">
              <a:spcBef>
                <a:spcPct val="20000"/>
              </a:spcBef>
              <a:spcAft>
                <a:spcPct val="20000"/>
              </a:spcAft>
              <a:buClr>
                <a:schemeClr val="tx1"/>
              </a:buClr>
              <a:buNone/>
              <a:defRPr sz="1400">
                <a:solidFill>
                  <a:schemeClr val="tx1"/>
                </a:solidFill>
                <a:latin typeface="+mn-lt"/>
                <a:cs typeface="+mn-cs"/>
              </a:defRPr>
            </a:lvl7pPr>
            <a:lvl8pPr marL="3200400" indent="0" algn="l" rtl="0" eaLnBrk="1" fontAlgn="base" hangingPunct="1">
              <a:spcBef>
                <a:spcPct val="20000"/>
              </a:spcBef>
              <a:spcAft>
                <a:spcPct val="20000"/>
              </a:spcAft>
              <a:buClr>
                <a:schemeClr val="tx1"/>
              </a:buClr>
              <a:buNone/>
              <a:defRPr sz="1400">
                <a:solidFill>
                  <a:schemeClr val="tx1"/>
                </a:solidFill>
                <a:latin typeface="+mn-lt"/>
                <a:cs typeface="+mn-cs"/>
              </a:defRPr>
            </a:lvl8pPr>
            <a:lvl9pPr marL="3657600" indent="0" algn="l" rtl="0" eaLnBrk="1" fontAlgn="base" hangingPunct="1">
              <a:spcBef>
                <a:spcPct val="20000"/>
              </a:spcBef>
              <a:spcAft>
                <a:spcPct val="20000"/>
              </a:spcAft>
              <a:buClr>
                <a:schemeClr val="tx1"/>
              </a:buClr>
              <a:buNone/>
              <a:defRPr sz="1400">
                <a:solidFill>
                  <a:schemeClr val="tx1"/>
                </a:solidFill>
                <a:latin typeface="+mn-lt"/>
                <a:cs typeface="+mn-cs"/>
              </a:defRPr>
            </a:lvl9pPr>
          </a:lstStyle>
          <a:p>
            <a:pPr marL="285750" indent="-285750">
              <a:spcAft>
                <a:spcPts val="1800"/>
              </a:spcAft>
              <a:buBlip>
                <a:blip r:embed="rId3"/>
              </a:buBlip>
            </a:pPr>
            <a:r>
              <a:rPr lang="en-US" sz="1800" kern="0" dirty="0">
                <a:solidFill>
                  <a:schemeClr val="tx1">
                    <a:lumMod val="85000"/>
                    <a:lumOff val="15000"/>
                  </a:schemeClr>
                </a:solidFill>
                <a:latin typeface="+mj-lt"/>
              </a:rPr>
              <a:t>We are a world-class, highly ethical marketing and business intelligence provider with our extensive experience in Asia </a:t>
            </a:r>
          </a:p>
          <a:p>
            <a:pPr marL="285750" indent="-285750">
              <a:spcAft>
                <a:spcPts val="1800"/>
              </a:spcAft>
              <a:buBlip>
                <a:blip r:embed="rId3"/>
              </a:buBlip>
            </a:pPr>
            <a:r>
              <a:rPr lang="en-SG" sz="1800" kern="0" dirty="0">
                <a:solidFill>
                  <a:schemeClr val="tx1">
                    <a:lumMod val="85000"/>
                    <a:lumOff val="15000"/>
                  </a:schemeClr>
                </a:solidFill>
                <a:latin typeface="+mj-lt"/>
              </a:rPr>
              <a:t>We enable businesses to succeed rapidly in Asia by providing routes to new and untapped markets </a:t>
            </a:r>
          </a:p>
        </p:txBody>
      </p:sp>
      <p:pic>
        <p:nvPicPr>
          <p:cNvPr id="1026" name="Picture 2" descr="C:\Users\Raj\Pictures\Web Images\shutterstock\shutterstock_15252937.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50000"/>
          <a:stretch/>
        </p:blipFill>
        <p:spPr bwMode="auto">
          <a:xfrm>
            <a:off x="4593266" y="1275908"/>
            <a:ext cx="4470216" cy="22351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40" name="Content Placeholder 2"/>
          <p:cNvSpPr txBox="1">
            <a:spLocks/>
          </p:cNvSpPr>
          <p:nvPr/>
        </p:nvSpPr>
        <p:spPr bwMode="auto">
          <a:xfrm>
            <a:off x="270880" y="4069606"/>
            <a:ext cx="8466563" cy="5119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20000"/>
              </a:spcAft>
              <a:buClr>
                <a:schemeClr val="tx1"/>
              </a:buClr>
              <a:buNone/>
              <a:defRPr sz="2000">
                <a:solidFill>
                  <a:schemeClr val="tx1"/>
                </a:solidFill>
                <a:latin typeface="+mn-lt"/>
                <a:ea typeface="+mn-ea"/>
                <a:cs typeface="+mn-cs"/>
              </a:defRPr>
            </a:lvl1pPr>
            <a:lvl2pPr marL="457200" indent="0" algn="l" rtl="0" eaLnBrk="1" fontAlgn="base" hangingPunct="1">
              <a:spcBef>
                <a:spcPct val="20000"/>
              </a:spcBef>
              <a:spcAft>
                <a:spcPct val="20000"/>
              </a:spcAft>
              <a:buClr>
                <a:schemeClr val="tx1"/>
              </a:buClr>
              <a:buNone/>
              <a:defRPr sz="1800">
                <a:solidFill>
                  <a:schemeClr val="tx1"/>
                </a:solidFill>
                <a:latin typeface="+mn-lt"/>
                <a:cs typeface="+mn-cs"/>
              </a:defRPr>
            </a:lvl2pPr>
            <a:lvl3pPr marL="914400" indent="0" algn="l" rtl="0" eaLnBrk="1" fontAlgn="base" hangingPunct="1">
              <a:spcBef>
                <a:spcPct val="20000"/>
              </a:spcBef>
              <a:spcAft>
                <a:spcPct val="20000"/>
              </a:spcAft>
              <a:buClr>
                <a:schemeClr val="tx1"/>
              </a:buClr>
              <a:buNone/>
              <a:defRPr sz="1600">
                <a:solidFill>
                  <a:schemeClr val="tx1"/>
                </a:solidFill>
                <a:latin typeface="+mn-lt"/>
                <a:cs typeface="+mn-cs"/>
              </a:defRPr>
            </a:lvl3pPr>
            <a:lvl4pPr marL="1371600" indent="0" algn="l" rtl="0" eaLnBrk="1" fontAlgn="base" hangingPunct="1">
              <a:spcBef>
                <a:spcPct val="20000"/>
              </a:spcBef>
              <a:spcAft>
                <a:spcPct val="20000"/>
              </a:spcAft>
              <a:buClr>
                <a:schemeClr val="tx1"/>
              </a:buClr>
              <a:buNone/>
              <a:defRPr sz="1400">
                <a:solidFill>
                  <a:schemeClr val="tx1"/>
                </a:solidFill>
                <a:latin typeface="+mn-lt"/>
                <a:cs typeface="+mn-cs"/>
              </a:defRPr>
            </a:lvl4pPr>
            <a:lvl5pPr marL="1828800" indent="0" algn="l" rtl="0" eaLnBrk="1" fontAlgn="base" hangingPunct="1">
              <a:spcBef>
                <a:spcPct val="20000"/>
              </a:spcBef>
              <a:spcAft>
                <a:spcPct val="20000"/>
              </a:spcAft>
              <a:buClr>
                <a:schemeClr val="tx1"/>
              </a:buClr>
              <a:buNone/>
              <a:defRPr sz="1400">
                <a:solidFill>
                  <a:schemeClr val="tx1"/>
                </a:solidFill>
                <a:latin typeface="+mn-lt"/>
                <a:cs typeface="+mn-cs"/>
              </a:defRPr>
            </a:lvl5pPr>
            <a:lvl6pPr marL="2286000" indent="0" algn="l" rtl="0" eaLnBrk="1" fontAlgn="base" hangingPunct="1">
              <a:spcBef>
                <a:spcPct val="20000"/>
              </a:spcBef>
              <a:spcAft>
                <a:spcPct val="20000"/>
              </a:spcAft>
              <a:buClr>
                <a:schemeClr val="tx1"/>
              </a:buClr>
              <a:buNone/>
              <a:defRPr sz="1400">
                <a:solidFill>
                  <a:schemeClr val="tx1"/>
                </a:solidFill>
                <a:latin typeface="+mn-lt"/>
                <a:cs typeface="+mn-cs"/>
              </a:defRPr>
            </a:lvl6pPr>
            <a:lvl7pPr marL="2743200" indent="0" algn="l" rtl="0" eaLnBrk="1" fontAlgn="base" hangingPunct="1">
              <a:spcBef>
                <a:spcPct val="20000"/>
              </a:spcBef>
              <a:spcAft>
                <a:spcPct val="20000"/>
              </a:spcAft>
              <a:buClr>
                <a:schemeClr val="tx1"/>
              </a:buClr>
              <a:buNone/>
              <a:defRPr sz="1400">
                <a:solidFill>
                  <a:schemeClr val="tx1"/>
                </a:solidFill>
                <a:latin typeface="+mn-lt"/>
                <a:cs typeface="+mn-cs"/>
              </a:defRPr>
            </a:lvl7pPr>
            <a:lvl8pPr marL="3200400" indent="0" algn="l" rtl="0" eaLnBrk="1" fontAlgn="base" hangingPunct="1">
              <a:spcBef>
                <a:spcPct val="20000"/>
              </a:spcBef>
              <a:spcAft>
                <a:spcPct val="20000"/>
              </a:spcAft>
              <a:buClr>
                <a:schemeClr val="tx1"/>
              </a:buClr>
              <a:buNone/>
              <a:defRPr sz="1400">
                <a:solidFill>
                  <a:schemeClr val="tx1"/>
                </a:solidFill>
                <a:latin typeface="+mn-lt"/>
                <a:cs typeface="+mn-cs"/>
              </a:defRPr>
            </a:lvl8pPr>
            <a:lvl9pPr marL="3657600" indent="0" algn="l" rtl="0" eaLnBrk="1" fontAlgn="base" hangingPunct="1">
              <a:spcBef>
                <a:spcPct val="20000"/>
              </a:spcBef>
              <a:spcAft>
                <a:spcPct val="20000"/>
              </a:spcAft>
              <a:buClr>
                <a:schemeClr val="tx1"/>
              </a:buClr>
              <a:buNone/>
              <a:defRPr sz="1400">
                <a:solidFill>
                  <a:schemeClr val="tx1"/>
                </a:solidFill>
                <a:latin typeface="+mn-lt"/>
                <a:cs typeface="+mn-cs"/>
              </a:defRPr>
            </a:lvl9pPr>
          </a:lstStyle>
          <a:p>
            <a:pPr marL="285750" indent="-285750">
              <a:spcAft>
                <a:spcPts val="1800"/>
              </a:spcAft>
              <a:buBlip>
                <a:blip r:embed="rId3"/>
              </a:buBlip>
            </a:pPr>
            <a:r>
              <a:rPr lang="en-US" sz="1800" kern="0" dirty="0">
                <a:solidFill>
                  <a:schemeClr val="tx1">
                    <a:lumMod val="85000"/>
                    <a:lumOff val="15000"/>
                  </a:schemeClr>
                </a:solidFill>
                <a:latin typeface="+mj-lt"/>
              </a:rPr>
              <a:t>We provide value-added target marketing and data management solutions across Asia Pacific Region</a:t>
            </a:r>
          </a:p>
          <a:p>
            <a:pPr marL="285750" indent="-285750">
              <a:spcAft>
                <a:spcPts val="1800"/>
              </a:spcAft>
              <a:buBlip>
                <a:blip r:embed="rId3"/>
              </a:buBlip>
            </a:pPr>
            <a:r>
              <a:rPr lang="en-AU" sz="1800" kern="0" dirty="0">
                <a:solidFill>
                  <a:schemeClr val="tx1">
                    <a:lumMod val="85000"/>
                    <a:lumOff val="15000"/>
                  </a:schemeClr>
                </a:solidFill>
                <a:latin typeface="+mj-lt"/>
              </a:rPr>
              <a:t>We enable </a:t>
            </a:r>
            <a:r>
              <a:rPr lang="en-SG" sz="1800" kern="0" dirty="0">
                <a:solidFill>
                  <a:schemeClr val="tx1">
                    <a:lumMod val="85000"/>
                    <a:lumOff val="15000"/>
                  </a:schemeClr>
                </a:solidFill>
              </a:rPr>
              <a:t>businesses</a:t>
            </a:r>
            <a:r>
              <a:rPr lang="en-AU" sz="1800" kern="0" dirty="0">
                <a:solidFill>
                  <a:schemeClr val="tx1">
                    <a:lumMod val="85000"/>
                    <a:lumOff val="15000"/>
                  </a:schemeClr>
                </a:solidFill>
                <a:latin typeface="+mj-lt"/>
              </a:rPr>
              <a:t> to maximize their marketing &amp; sales potential by</a:t>
            </a:r>
            <a:r>
              <a:rPr lang="en-US" sz="1800" kern="0" dirty="0">
                <a:solidFill>
                  <a:schemeClr val="tx1">
                    <a:lumMod val="85000"/>
                    <a:lumOff val="15000"/>
                  </a:schemeClr>
                </a:solidFill>
                <a:latin typeface="+mj-lt"/>
              </a:rPr>
              <a:t> identifying business opportunities and connect with key decision makers</a:t>
            </a:r>
          </a:p>
          <a:p>
            <a:pPr marL="285750" indent="-285750">
              <a:spcAft>
                <a:spcPts val="1800"/>
              </a:spcAft>
              <a:buBlip>
                <a:blip r:embed="rId3"/>
              </a:buBlip>
            </a:pPr>
            <a:r>
              <a:rPr lang="en-US" sz="1800" kern="0" dirty="0">
                <a:solidFill>
                  <a:schemeClr val="tx1">
                    <a:lumMod val="85000"/>
                    <a:lumOff val="15000"/>
                  </a:schemeClr>
                </a:solidFill>
                <a:latin typeface="+mj-lt"/>
              </a:rPr>
              <a:t>We are always focused on achieving our vision -</a:t>
            </a:r>
            <a:r>
              <a:rPr lang="en-US" sz="1800" b="1" kern="0" dirty="0">
                <a:solidFill>
                  <a:schemeClr val="tx1">
                    <a:lumMod val="85000"/>
                    <a:lumOff val="15000"/>
                  </a:schemeClr>
                </a:solidFill>
                <a:latin typeface="+mj-lt"/>
              </a:rPr>
              <a:t>  to be the most highly regarded and trusted data &amp; marketing services provider in Asia</a:t>
            </a:r>
            <a:endParaRPr lang="en-AU" sz="1800" b="1" kern="0" dirty="0">
              <a:solidFill>
                <a:schemeClr val="tx1">
                  <a:lumMod val="85000"/>
                  <a:lumOff val="15000"/>
                </a:schemeClr>
              </a:solidFill>
              <a:latin typeface="+mj-lt"/>
            </a:endParaRPr>
          </a:p>
        </p:txBody>
      </p:sp>
    </p:spTree>
    <p:extLst>
      <p:ext uri="{BB962C8B-B14F-4D97-AF65-F5344CB8AC3E}">
        <p14:creationId xmlns:p14="http://schemas.microsoft.com/office/powerpoint/2010/main" val="2327741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DATA CLEANSING </a:t>
            </a:r>
            <a:br>
              <a:rPr lang="en-SG" altLang="en-US" dirty="0"/>
            </a:br>
            <a:r>
              <a:rPr lang="en-SG" altLang="en-US" sz="1600" cap="all" dirty="0"/>
              <a:t>data quality audit - </a:t>
            </a:r>
            <a:r>
              <a:rPr lang="en-SG" altLang="en-US" sz="1600" cap="all" dirty="0" err="1"/>
              <a:t>dqa</a:t>
            </a:r>
            <a:endParaRPr lang="en-SG" sz="2000" cap="all" dirty="0"/>
          </a:p>
        </p:txBody>
      </p:sp>
      <p:sp>
        <p:nvSpPr>
          <p:cNvPr id="3" name="Rectangle 3"/>
          <p:cNvSpPr>
            <a:spLocks/>
          </p:cNvSpPr>
          <p:nvPr/>
        </p:nvSpPr>
        <p:spPr bwMode="auto">
          <a:xfrm>
            <a:off x="396081" y="1386313"/>
            <a:ext cx="8232846" cy="5164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marL="285750" indent="-285750" algn="l">
              <a:spcBef>
                <a:spcPct val="20000"/>
              </a:spcBef>
              <a:spcAft>
                <a:spcPts val="1800"/>
              </a:spcAft>
              <a:buClr>
                <a:schemeClr val="tx1"/>
              </a:buClr>
              <a:buBlip>
                <a:blip r:embed="rId2"/>
              </a:buBlip>
            </a:pPr>
            <a:r>
              <a:rPr lang="en-US" altLang="en-US" sz="1600" kern="0" dirty="0">
                <a:solidFill>
                  <a:schemeClr val="tx1">
                    <a:lumMod val="85000"/>
                    <a:lumOff val="15000"/>
                  </a:schemeClr>
                </a:solidFill>
                <a:latin typeface="+mj-lt"/>
                <a:cs typeface="+mn-cs"/>
              </a:rPr>
              <a:t>How solid is your marketing data? Not sure? </a:t>
            </a:r>
          </a:p>
          <a:p>
            <a:pPr marL="285750" indent="-285750" algn="l">
              <a:spcBef>
                <a:spcPct val="20000"/>
              </a:spcBef>
              <a:spcAft>
                <a:spcPts val="1800"/>
              </a:spcAft>
              <a:buClr>
                <a:schemeClr val="tx1"/>
              </a:buClr>
              <a:buBlip>
                <a:blip r:embed="rId2"/>
              </a:buBlip>
            </a:pPr>
            <a:r>
              <a:rPr lang="en-US" altLang="en-US" sz="1600" kern="0" dirty="0" err="1">
                <a:solidFill>
                  <a:schemeClr val="tx1">
                    <a:lumMod val="85000"/>
                    <a:lumOff val="15000"/>
                  </a:schemeClr>
                </a:solidFill>
                <a:latin typeface="+mj-lt"/>
                <a:cs typeface="+mn-cs"/>
              </a:rPr>
              <a:t>DQA</a:t>
            </a:r>
            <a:r>
              <a:rPr lang="en-US" altLang="en-US" sz="1600" kern="0" dirty="0">
                <a:solidFill>
                  <a:schemeClr val="tx1">
                    <a:lumMod val="85000"/>
                    <a:lumOff val="15000"/>
                  </a:schemeClr>
                </a:solidFill>
                <a:latin typeface="+mj-lt"/>
                <a:cs typeface="+mn-cs"/>
              </a:rPr>
              <a:t> can provide a comprehensive data quality audit that will give you a snapshot of your overall data quality, postal deliverability and depth &amp; breath of your customer data </a:t>
            </a:r>
          </a:p>
          <a:p>
            <a:pPr marL="285750" indent="-285750" algn="l">
              <a:spcBef>
                <a:spcPct val="20000"/>
              </a:spcBef>
              <a:spcAft>
                <a:spcPts val="1800"/>
              </a:spcAft>
              <a:buClr>
                <a:schemeClr val="tx1"/>
              </a:buClr>
              <a:buBlip>
                <a:blip r:embed="rId2"/>
              </a:buBlip>
            </a:pPr>
            <a:r>
              <a:rPr lang="en-US" altLang="en-US" sz="1600" kern="0" dirty="0">
                <a:solidFill>
                  <a:schemeClr val="tx1">
                    <a:lumMod val="85000"/>
                    <a:lumOff val="15000"/>
                  </a:schemeClr>
                </a:solidFill>
                <a:latin typeface="+mj-lt"/>
                <a:cs typeface="+mn-cs"/>
              </a:rPr>
              <a:t>The audit report provides a summary of the condition of the data in relation to: </a:t>
            </a:r>
          </a:p>
          <a:p>
            <a:pPr marL="1200150" lvl="2" indent="-285750" algn="l">
              <a:lnSpc>
                <a:spcPct val="150000"/>
              </a:lnSpc>
              <a:buFont typeface="Arial" panose="020B0604020202020204" pitchFamily="34" charset="0"/>
              <a:buChar char="•"/>
            </a:pPr>
            <a:r>
              <a:rPr lang="en-US" altLang="en-US" sz="1600" dirty="0">
                <a:latin typeface="+mj-lt"/>
              </a:rPr>
              <a:t>Cleanliness </a:t>
            </a:r>
          </a:p>
          <a:p>
            <a:pPr marL="1200150" lvl="2" indent="-285750" algn="l">
              <a:lnSpc>
                <a:spcPct val="150000"/>
              </a:lnSpc>
              <a:buFont typeface="Arial" panose="020B0604020202020204" pitchFamily="34" charset="0"/>
              <a:buChar char="•"/>
            </a:pPr>
            <a:r>
              <a:rPr lang="en-US" altLang="en-US" sz="1600" dirty="0">
                <a:latin typeface="+mj-lt"/>
              </a:rPr>
              <a:t>Duplication</a:t>
            </a:r>
          </a:p>
          <a:p>
            <a:pPr marL="1200150" lvl="2" indent="-285750" algn="l">
              <a:lnSpc>
                <a:spcPct val="150000"/>
              </a:lnSpc>
              <a:buFont typeface="Arial" panose="020B0604020202020204" pitchFamily="34" charset="0"/>
              <a:buChar char="•"/>
            </a:pPr>
            <a:r>
              <a:rPr lang="en-US" altLang="en-US" sz="1600" dirty="0">
                <a:latin typeface="+mj-lt"/>
              </a:rPr>
              <a:t>Deliverability </a:t>
            </a:r>
          </a:p>
          <a:p>
            <a:pPr marL="1200150" lvl="2" indent="-285750" algn="l">
              <a:lnSpc>
                <a:spcPct val="150000"/>
              </a:lnSpc>
              <a:buFont typeface="Arial" panose="020B0604020202020204" pitchFamily="34" charset="0"/>
              <a:buChar char="•"/>
            </a:pPr>
            <a:r>
              <a:rPr lang="en-US" altLang="en-US" sz="1600" dirty="0">
                <a:latin typeface="+mj-lt"/>
              </a:rPr>
              <a:t>Data related findings, such as illegal characters and displacement of data.</a:t>
            </a:r>
          </a:p>
          <a:p>
            <a:pPr marL="285750" indent="-285750" algn="l">
              <a:spcBef>
                <a:spcPct val="20000"/>
              </a:spcBef>
              <a:spcAft>
                <a:spcPts val="1800"/>
              </a:spcAft>
              <a:buClr>
                <a:schemeClr val="tx1"/>
              </a:buClr>
              <a:buBlip>
                <a:blip r:embed="rId2"/>
              </a:buBlip>
            </a:pPr>
            <a:r>
              <a:rPr lang="en-US" altLang="en-US" sz="1600" kern="0" dirty="0">
                <a:solidFill>
                  <a:schemeClr val="tx1">
                    <a:lumMod val="85000"/>
                    <a:lumOff val="15000"/>
                  </a:schemeClr>
                </a:solidFill>
                <a:latin typeface="+mj-lt"/>
                <a:cs typeface="+mn-cs"/>
              </a:rPr>
              <a:t>Poor data quality can adversely impact on company image, direct marketing costs, business intelligence and ultimately affects profitability.</a:t>
            </a:r>
          </a:p>
          <a:p>
            <a:pPr lvl="2"/>
            <a:endParaRPr lang="en-US" altLang="en-US" dirty="0"/>
          </a:p>
        </p:txBody>
      </p:sp>
    </p:spTree>
    <p:extLst>
      <p:ext uri="{BB962C8B-B14F-4D97-AF65-F5344CB8AC3E}">
        <p14:creationId xmlns:p14="http://schemas.microsoft.com/office/powerpoint/2010/main" val="133990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DATA CLEANSING </a:t>
            </a:r>
            <a:br>
              <a:rPr lang="en-SG" altLang="en-US" dirty="0"/>
            </a:br>
            <a:r>
              <a:rPr lang="en-SG" altLang="en-US" sz="1600" cap="all" dirty="0"/>
              <a:t>SAMPLES </a:t>
            </a:r>
            <a:endParaRPr lang="en-SG" sz="2000" cap="all" dirty="0"/>
          </a:p>
        </p:txBody>
      </p:sp>
      <p:sp>
        <p:nvSpPr>
          <p:cNvPr id="5" name="Rectangle 2"/>
          <p:cNvSpPr>
            <a:spLocks/>
          </p:cNvSpPr>
          <p:nvPr/>
        </p:nvSpPr>
        <p:spPr bwMode="auto">
          <a:xfrm>
            <a:off x="457199" y="1371600"/>
            <a:ext cx="602462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eaLnBrk="1" hangingPunct="1"/>
            <a:r>
              <a:rPr lang="en-US" altLang="en-US" sz="2800" b="1" dirty="0">
                <a:latin typeface="Tw Cen MT" pitchFamily="34" charset="0"/>
              </a:rPr>
              <a:t>Legal Company Name Standardization </a:t>
            </a:r>
          </a:p>
        </p:txBody>
      </p:sp>
      <p:graphicFrame>
        <p:nvGraphicFramePr>
          <p:cNvPr id="7" name="Table 6"/>
          <p:cNvGraphicFramePr>
            <a:graphicFrameLocks noGrp="1"/>
          </p:cNvGraphicFramePr>
          <p:nvPr>
            <p:extLst/>
          </p:nvPr>
        </p:nvGraphicFramePr>
        <p:xfrm>
          <a:off x="533400" y="1905000"/>
          <a:ext cx="8229600" cy="4495803"/>
        </p:xfrm>
        <a:graphic>
          <a:graphicData uri="http://schemas.openxmlformats.org/drawingml/2006/table">
            <a:tbl>
              <a:tblPr/>
              <a:tblGrid>
                <a:gridCol w="1247775">
                  <a:extLst>
                    <a:ext uri="{9D8B030D-6E8A-4147-A177-3AD203B41FA5}">
                      <a16:colId xmlns:a16="http://schemas.microsoft.com/office/drawing/2014/main" val="20000"/>
                    </a:ext>
                  </a:extLst>
                </a:gridCol>
                <a:gridCol w="2714625">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66451">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SG" sz="1200" b="1" i="0" u="none" strike="noStrike" cap="none" normalizeH="0" baseline="0" dirty="0">
                          <a:ln>
                            <a:noFill/>
                          </a:ln>
                          <a:solidFill>
                            <a:srgbClr val="000000"/>
                          </a:solidFill>
                          <a:effectLst/>
                          <a:latin typeface="Calibri" pitchFamily="34" charset="0"/>
                          <a:cs typeface="Arial" pitchFamily="34" charset="0"/>
                        </a:rPr>
                        <a:t>COUNTRY</a:t>
                      </a:r>
                    </a:p>
                  </a:txBody>
                  <a:tcPr marL="7056" marR="7056" marT="7057"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5D9F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SG" sz="1200" b="1" i="0" u="none" strike="noStrike" cap="none" normalizeH="0" baseline="0">
                          <a:ln>
                            <a:noFill/>
                          </a:ln>
                          <a:solidFill>
                            <a:srgbClr val="000000"/>
                          </a:solidFill>
                          <a:effectLst/>
                          <a:latin typeface="Calibri" pitchFamily="34" charset="0"/>
                          <a:cs typeface="Arial" pitchFamily="34" charset="0"/>
                        </a:rPr>
                        <a:t>Input Data</a:t>
                      </a:r>
                    </a:p>
                  </a:txBody>
                  <a:tcPr marL="7056" marR="7056" marT="7057"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5D9F1"/>
                    </a:solidFill>
                  </a:tcPr>
                </a:tc>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SG" sz="1200" b="1" i="0" u="none" strike="noStrike" cap="none" normalizeH="0" baseline="0">
                          <a:ln>
                            <a:noFill/>
                          </a:ln>
                          <a:solidFill>
                            <a:srgbClr val="000000"/>
                          </a:solidFill>
                          <a:effectLst/>
                          <a:latin typeface="Calibri" pitchFamily="34" charset="0"/>
                          <a:cs typeface="Arial" pitchFamily="34" charset="0"/>
                        </a:rPr>
                        <a:t>Output Data</a:t>
                      </a:r>
                    </a:p>
                  </a:txBody>
                  <a:tcPr marL="7056" marR="7056" marT="7057"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5D9F1"/>
                    </a:solidFill>
                  </a:tcPr>
                </a:tc>
                <a:tc hMerge="1">
                  <a:txBody>
                    <a:bodyPr/>
                    <a:lstStyle/>
                    <a:p>
                      <a:endParaRPr lang="en-US"/>
                    </a:p>
                  </a:txBody>
                  <a:tcPr/>
                </a:tc>
                <a:extLst>
                  <a:ext uri="{0D108BD9-81ED-4DB2-BD59-A6C34878D82A}">
                    <a16:rowId xmlns:a16="http://schemas.microsoft.com/office/drawing/2014/main" val="10000"/>
                  </a:ext>
                </a:extLst>
              </a:tr>
              <a:tr h="366451">
                <a:tc vMerge="1">
                  <a:txBody>
                    <a:bodyPr/>
                    <a:lstStyle/>
                    <a:p>
                      <a:endParaRPr 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SG" sz="1200" b="1" i="0" u="none" strike="noStrike" cap="none" normalizeH="0" baseline="0">
                          <a:ln>
                            <a:noFill/>
                          </a:ln>
                          <a:solidFill>
                            <a:srgbClr val="000000"/>
                          </a:solidFill>
                          <a:effectLst/>
                          <a:latin typeface="Calibri" pitchFamily="34" charset="0"/>
                          <a:cs typeface="Arial" pitchFamily="34" charset="0"/>
                        </a:rPr>
                        <a:t>Input Company Name</a:t>
                      </a:r>
                    </a:p>
                  </a:txBody>
                  <a:tcPr marL="7056" marR="7056" marT="7057"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5D9F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SG" sz="1200" b="1" i="0" u="none" strike="noStrike" cap="none" normalizeH="0" baseline="0">
                          <a:ln>
                            <a:noFill/>
                          </a:ln>
                          <a:solidFill>
                            <a:srgbClr val="000000"/>
                          </a:solidFill>
                          <a:effectLst/>
                          <a:latin typeface="Calibri" pitchFamily="34" charset="0"/>
                          <a:cs typeface="Arial" pitchFamily="34" charset="0"/>
                        </a:rPr>
                        <a:t>Output Company Name</a:t>
                      </a:r>
                    </a:p>
                  </a:txBody>
                  <a:tcPr marL="7056" marR="7056" marT="7057"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5D9F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SG" sz="1200" b="1" i="0" u="none" strike="noStrike" cap="none" normalizeH="0" baseline="0">
                          <a:ln>
                            <a:noFill/>
                          </a:ln>
                          <a:solidFill>
                            <a:srgbClr val="000000"/>
                          </a:solidFill>
                          <a:effectLst/>
                          <a:latin typeface="Calibri" pitchFamily="34" charset="0"/>
                          <a:cs typeface="Arial" pitchFamily="34" charset="0"/>
                        </a:rPr>
                        <a:t>Remarks</a:t>
                      </a:r>
                    </a:p>
                  </a:txBody>
                  <a:tcPr marL="7056" marR="7056" marT="7057"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5D9F1"/>
                    </a:solidFill>
                  </a:tcPr>
                </a:tc>
                <a:extLst>
                  <a:ext uri="{0D108BD9-81ED-4DB2-BD59-A6C34878D82A}">
                    <a16:rowId xmlns:a16="http://schemas.microsoft.com/office/drawing/2014/main" val="10001"/>
                  </a:ext>
                </a:extLst>
              </a:tr>
              <a:tr h="46484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AUSTRALIA</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EvoGenix Pty Ltd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EVOGENIX PTY LTD/ EVOGENIX LTD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More than one company name matches.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AUSTRALIA</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Monash IVF</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MONASH IVF PTY LTD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val="10004"/>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dirty="0">
                          <a:ln>
                            <a:noFill/>
                          </a:ln>
                          <a:solidFill>
                            <a:srgbClr val="000000"/>
                          </a:solidFill>
                          <a:effectLst/>
                          <a:latin typeface="Calibri" pitchFamily="34" charset="0"/>
                          <a:cs typeface="Arial" pitchFamily="34" charset="0"/>
                        </a:rPr>
                        <a:t>MALAYSIA</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TITAN Chemicals Corporation Bhd (TCC)</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TITAN CHEMICALS CORPORATION BHD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MALAYSIA</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Malaysian Agrifood Corporation</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MALAYSIAN AGRIFOOD CORPORATION BHD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MALAYSIA</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Chemsific Technology</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CHEMSIFIC TECHNOLOGY SDN BHD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val="10008"/>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SINGAPORE</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F &amp; N Pte Ltd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F&amp;N FOODS PTE LTD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SINGAPORE</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Lissome System Int'l Pte Ltd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sv-SE" sz="1100" b="0" i="0" u="none" strike="noStrike" cap="none" normalizeH="0" baseline="0">
                          <a:ln>
                            <a:noFill/>
                          </a:ln>
                          <a:solidFill>
                            <a:srgbClr val="000000"/>
                          </a:solidFill>
                          <a:effectLst/>
                          <a:latin typeface="Calibri" pitchFamily="34" charset="0"/>
                          <a:cs typeface="Arial" pitchFamily="34" charset="0"/>
                        </a:rPr>
                        <a:t>LISSOME SYSTEM INTERNATIONAL PTE LTD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66451">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SINGAPORE</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200" b="0" i="0" u="none" strike="noStrike" cap="none" normalizeH="0" baseline="0">
                          <a:ln>
                            <a:noFill/>
                          </a:ln>
                          <a:solidFill>
                            <a:srgbClr val="000000"/>
                          </a:solidFill>
                          <a:effectLst/>
                          <a:latin typeface="Calibri" pitchFamily="34" charset="0"/>
                          <a:cs typeface="Arial" pitchFamily="34" charset="0"/>
                        </a:rPr>
                        <a:t>Hydronav Services</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a:ln>
                            <a:noFill/>
                          </a:ln>
                          <a:solidFill>
                            <a:srgbClr val="000000"/>
                          </a:solidFill>
                          <a:effectLst/>
                          <a:latin typeface="Calibri" pitchFamily="34" charset="0"/>
                          <a:cs typeface="Arial" pitchFamily="34" charset="0"/>
                        </a:rPr>
                        <a:t>HYDRONAV SERVICES (SINGAPORE) PTE LTD</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SG" sz="1100" b="0" i="0" u="none" strike="noStrike" cap="none" normalizeH="0" baseline="0" dirty="0">
                          <a:ln>
                            <a:noFill/>
                          </a:ln>
                          <a:solidFill>
                            <a:srgbClr val="000000"/>
                          </a:solidFill>
                          <a:effectLst/>
                          <a:latin typeface="Calibri" pitchFamily="34" charset="0"/>
                          <a:cs typeface="Arial" pitchFamily="34" charset="0"/>
                        </a:rPr>
                        <a:t> </a:t>
                      </a:r>
                    </a:p>
                  </a:txBody>
                  <a:tcPr marL="7056" marR="7056" marT="7057"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644528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DATA CLEANSING </a:t>
            </a:r>
            <a:br>
              <a:rPr lang="en-SG" altLang="en-US" dirty="0"/>
            </a:br>
            <a:r>
              <a:rPr lang="en-SG" altLang="en-US" sz="1600" cap="all" dirty="0"/>
              <a:t>SAMPLES </a:t>
            </a:r>
            <a:endParaRPr lang="en-SG" sz="2000" cap="all" dirty="0"/>
          </a:p>
        </p:txBody>
      </p:sp>
      <p:sp>
        <p:nvSpPr>
          <p:cNvPr id="8" name="Rectangle 2"/>
          <p:cNvSpPr>
            <a:spLocks/>
          </p:cNvSpPr>
          <p:nvPr/>
        </p:nvSpPr>
        <p:spPr bwMode="auto">
          <a:xfrm>
            <a:off x="972387" y="1080454"/>
            <a:ext cx="47021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eaLnBrk="1" hangingPunct="1"/>
            <a:r>
              <a:rPr lang="en-US" altLang="en-US" sz="2800" b="1" dirty="0">
                <a:latin typeface="+mj-lt"/>
                <a:ea typeface="+mj-ea"/>
                <a:cs typeface="+mj-cs"/>
              </a:rPr>
              <a:t>Address Correction</a:t>
            </a:r>
          </a:p>
        </p:txBody>
      </p:sp>
      <p:sp>
        <p:nvSpPr>
          <p:cNvPr id="9" name="Oval 2"/>
          <p:cNvSpPr>
            <a:spLocks noChangeArrowheads="1"/>
          </p:cNvSpPr>
          <p:nvPr/>
        </p:nvSpPr>
        <p:spPr bwMode="auto">
          <a:xfrm>
            <a:off x="1397466" y="5602175"/>
            <a:ext cx="1809750" cy="473075"/>
          </a:xfrm>
          <a:prstGeom prst="ellipse">
            <a:avLst/>
          </a:prstGeom>
          <a:solidFill>
            <a:schemeClr val="bg1"/>
          </a:solidFill>
          <a:ln w="28575">
            <a:solidFill>
              <a:schemeClr val="accent2"/>
            </a:solidFill>
            <a:round/>
            <a:headEnd/>
            <a:tailEnd/>
          </a:ln>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latin typeface="Tw Cen MT" pitchFamily="34" charset="0"/>
            </a:endParaRPr>
          </a:p>
        </p:txBody>
      </p:sp>
      <p:sp>
        <p:nvSpPr>
          <p:cNvPr id="10" name="Oval 4"/>
          <p:cNvSpPr>
            <a:spLocks noChangeArrowheads="1"/>
          </p:cNvSpPr>
          <p:nvPr/>
        </p:nvSpPr>
        <p:spPr bwMode="auto">
          <a:xfrm>
            <a:off x="1292691" y="4865575"/>
            <a:ext cx="3743325" cy="473075"/>
          </a:xfrm>
          <a:prstGeom prst="ellipse">
            <a:avLst/>
          </a:prstGeom>
          <a:solidFill>
            <a:schemeClr val="bg1"/>
          </a:solidFill>
          <a:ln w="28575">
            <a:solidFill>
              <a:schemeClr val="accent2"/>
            </a:solidFill>
            <a:round/>
            <a:headEnd/>
            <a:tailEnd/>
          </a:ln>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latin typeface="Tw Cen MT" pitchFamily="34" charset="0"/>
            </a:endParaRPr>
          </a:p>
        </p:txBody>
      </p:sp>
      <p:sp>
        <p:nvSpPr>
          <p:cNvPr id="11" name="Rectangle 7"/>
          <p:cNvSpPr>
            <a:spLocks noChangeArrowheads="1"/>
          </p:cNvSpPr>
          <p:nvPr/>
        </p:nvSpPr>
        <p:spPr bwMode="auto">
          <a:xfrm>
            <a:off x="1454616" y="2146188"/>
            <a:ext cx="246062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altLang="en-US" sz="2400">
                <a:latin typeface="Tw Cen MT" pitchFamily="34" charset="0"/>
              </a:rPr>
              <a:t>BRAD SEARLES</a:t>
            </a:r>
          </a:p>
          <a:p>
            <a:r>
              <a:rPr lang="en-US" altLang="en-US" sz="2400">
                <a:latin typeface="Tw Cen MT" pitchFamily="34" charset="0"/>
              </a:rPr>
              <a:t>ONFEM TOWER</a:t>
            </a:r>
          </a:p>
          <a:p>
            <a:r>
              <a:rPr lang="en-US" altLang="en-US" sz="2400">
                <a:latin typeface="Tw Cen MT" pitchFamily="34" charset="0"/>
              </a:rPr>
              <a:t>29 WYNDHAM ST</a:t>
            </a:r>
          </a:p>
          <a:p>
            <a:r>
              <a:rPr lang="en-US" altLang="en-US" sz="2400">
                <a:latin typeface="Tw Cen MT" pitchFamily="34" charset="0"/>
              </a:rPr>
              <a:t>22ND FLOOR</a:t>
            </a:r>
          </a:p>
          <a:p>
            <a:r>
              <a:rPr lang="en-US" altLang="en-US" sz="2400">
                <a:latin typeface="Tw Cen MT" pitchFamily="34" charset="0"/>
              </a:rPr>
              <a:t>HONG KONG</a:t>
            </a:r>
          </a:p>
        </p:txBody>
      </p:sp>
      <p:sp>
        <p:nvSpPr>
          <p:cNvPr id="12" name="Rectangle 9"/>
          <p:cNvSpPr>
            <a:spLocks noChangeArrowheads="1"/>
          </p:cNvSpPr>
          <p:nvPr/>
        </p:nvSpPr>
        <p:spPr bwMode="auto">
          <a:xfrm>
            <a:off x="997416" y="2017600"/>
            <a:ext cx="7315200" cy="2209800"/>
          </a:xfrm>
          <a:prstGeom prst="rect">
            <a:avLst/>
          </a:prstGeom>
          <a:noFill/>
          <a:ln w="2857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latin typeface="Tw Cen MT" pitchFamily="34" charset="0"/>
            </a:endParaRPr>
          </a:p>
        </p:txBody>
      </p:sp>
      <p:sp>
        <p:nvSpPr>
          <p:cNvPr id="13" name="Rectangle 10"/>
          <p:cNvSpPr>
            <a:spLocks noChangeArrowheads="1"/>
          </p:cNvSpPr>
          <p:nvPr/>
        </p:nvSpPr>
        <p:spPr bwMode="auto">
          <a:xfrm>
            <a:off x="997416" y="4456000"/>
            <a:ext cx="7315200" cy="2057400"/>
          </a:xfrm>
          <a:prstGeom prst="rect">
            <a:avLst/>
          </a:prstGeom>
          <a:noFill/>
          <a:ln w="2857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latin typeface="Tw Cen MT" pitchFamily="34" charset="0"/>
            </a:endParaRPr>
          </a:p>
        </p:txBody>
      </p:sp>
      <p:sp>
        <p:nvSpPr>
          <p:cNvPr id="14" name="Line 11"/>
          <p:cNvSpPr>
            <a:spLocks noChangeShapeType="1"/>
          </p:cNvSpPr>
          <p:nvPr/>
        </p:nvSpPr>
        <p:spPr bwMode="auto">
          <a:xfrm flipV="1">
            <a:off x="4899491" y="4863988"/>
            <a:ext cx="476250" cy="161925"/>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SG"/>
          </a:p>
        </p:txBody>
      </p:sp>
      <p:sp>
        <p:nvSpPr>
          <p:cNvPr id="15" name="Text Box 12"/>
          <p:cNvSpPr txBox="1">
            <a:spLocks noChangeArrowheads="1"/>
          </p:cNvSpPr>
          <p:nvPr/>
        </p:nvSpPr>
        <p:spPr bwMode="auto">
          <a:xfrm>
            <a:off x="5340816" y="4608400"/>
            <a:ext cx="23431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altLang="en-US" sz="1400" dirty="0">
                <a:solidFill>
                  <a:schemeClr val="accent2"/>
                </a:solidFill>
                <a:latin typeface="Tw Cen MT" pitchFamily="34" charset="0"/>
              </a:rPr>
              <a:t>CNCData standardizes</a:t>
            </a:r>
          </a:p>
          <a:p>
            <a:r>
              <a:rPr lang="en-US" altLang="en-US" sz="1400" dirty="0">
                <a:solidFill>
                  <a:schemeClr val="accent2"/>
                </a:solidFill>
                <a:latin typeface="Tw Cen MT" pitchFamily="34" charset="0"/>
              </a:rPr>
              <a:t>Floor Designation and corrects</a:t>
            </a:r>
          </a:p>
          <a:p>
            <a:r>
              <a:rPr lang="en-US" altLang="en-US" sz="1400" dirty="0">
                <a:solidFill>
                  <a:schemeClr val="accent2"/>
                </a:solidFill>
                <a:latin typeface="Tw Cen MT" pitchFamily="34" charset="0"/>
              </a:rPr>
              <a:t>placement in address</a:t>
            </a:r>
          </a:p>
        </p:txBody>
      </p:sp>
      <p:sp>
        <p:nvSpPr>
          <p:cNvPr id="16" name="Text Box 13"/>
          <p:cNvSpPr txBox="1">
            <a:spLocks noChangeArrowheads="1"/>
          </p:cNvSpPr>
          <p:nvPr/>
        </p:nvSpPr>
        <p:spPr bwMode="auto">
          <a:xfrm>
            <a:off x="845016" y="1796938"/>
            <a:ext cx="1801813" cy="369887"/>
          </a:xfrm>
          <a:prstGeom prst="rect">
            <a:avLst/>
          </a:prstGeom>
          <a:solidFill>
            <a:schemeClr val="bg1"/>
          </a:solidFill>
          <a:ln w="9525">
            <a:noFill/>
            <a:miter lim="800000"/>
            <a:headEnd/>
            <a:tailEnd/>
          </a:ln>
          <a:effectLst/>
        </p:spPr>
        <p:txBody>
          <a:bodyPr wrap="none">
            <a:spAutoFit/>
          </a:bodyPr>
          <a:lstStyle/>
          <a:p>
            <a:pPr eaLnBrk="0" hangingPunct="0">
              <a:defRPr/>
            </a:pPr>
            <a:r>
              <a:rPr lang="en-US" dirty="0">
                <a:solidFill>
                  <a:schemeClr val="accent2"/>
                </a:solidFill>
                <a:effectLst>
                  <a:outerShdw blurRad="38100" dist="38100" dir="2700000" algn="tl">
                    <a:srgbClr val="C0C0C0"/>
                  </a:outerShdw>
                </a:effectLst>
                <a:latin typeface="Tw Cen MT" pitchFamily="34" charset="0"/>
                <a:cs typeface="Arial" charset="0"/>
              </a:rPr>
              <a:t>Before Correction</a:t>
            </a:r>
          </a:p>
        </p:txBody>
      </p:sp>
      <p:sp>
        <p:nvSpPr>
          <p:cNvPr id="17" name="Text Box 14"/>
          <p:cNvSpPr txBox="1">
            <a:spLocks noChangeArrowheads="1"/>
          </p:cNvSpPr>
          <p:nvPr/>
        </p:nvSpPr>
        <p:spPr bwMode="auto">
          <a:xfrm>
            <a:off x="845016" y="4233750"/>
            <a:ext cx="1101725" cy="369888"/>
          </a:xfrm>
          <a:prstGeom prst="rect">
            <a:avLst/>
          </a:prstGeom>
          <a:solidFill>
            <a:schemeClr val="bg1"/>
          </a:solidFill>
          <a:ln w="9525">
            <a:noFill/>
            <a:miter lim="800000"/>
            <a:headEnd/>
            <a:tailEnd/>
          </a:ln>
          <a:effectLst/>
        </p:spPr>
        <p:txBody>
          <a:bodyPr wrap="none">
            <a:spAutoFit/>
          </a:bodyPr>
          <a:lstStyle/>
          <a:p>
            <a:pPr eaLnBrk="0" hangingPunct="0">
              <a:defRPr/>
            </a:pPr>
            <a:r>
              <a:rPr lang="en-US">
                <a:solidFill>
                  <a:schemeClr val="accent2"/>
                </a:solidFill>
                <a:effectLst>
                  <a:outerShdw blurRad="38100" dist="38100" dir="2700000" algn="tl">
                    <a:srgbClr val="C0C0C0"/>
                  </a:outerShdw>
                </a:effectLst>
                <a:latin typeface="Tw Cen MT" pitchFamily="34" charset="0"/>
                <a:cs typeface="Arial" charset="0"/>
              </a:rPr>
              <a:t>Corrected</a:t>
            </a:r>
          </a:p>
        </p:txBody>
      </p:sp>
      <p:sp>
        <p:nvSpPr>
          <p:cNvPr id="18" name="Text Box 15"/>
          <p:cNvSpPr txBox="1">
            <a:spLocks noChangeArrowheads="1"/>
          </p:cNvSpPr>
          <p:nvPr/>
        </p:nvSpPr>
        <p:spPr bwMode="auto">
          <a:xfrm>
            <a:off x="3816816" y="3617800"/>
            <a:ext cx="2463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altLang="en-US" sz="1400">
                <a:solidFill>
                  <a:schemeClr val="accent2"/>
                </a:solidFill>
                <a:latin typeface="Tw Cen MT" pitchFamily="34" charset="0"/>
              </a:rPr>
              <a:t>Non-standard Floor Designation</a:t>
            </a:r>
          </a:p>
          <a:p>
            <a:r>
              <a:rPr lang="en-US" altLang="en-US" sz="1400">
                <a:solidFill>
                  <a:schemeClr val="accent2"/>
                </a:solidFill>
                <a:latin typeface="Tw Cen MT" pitchFamily="34" charset="0"/>
              </a:rPr>
              <a:t>Incorrect placement in address</a:t>
            </a:r>
          </a:p>
        </p:txBody>
      </p:sp>
      <p:sp>
        <p:nvSpPr>
          <p:cNvPr id="19" name="Line 16"/>
          <p:cNvSpPr>
            <a:spLocks noChangeShapeType="1"/>
          </p:cNvSpPr>
          <p:nvPr/>
        </p:nvSpPr>
        <p:spPr bwMode="auto">
          <a:xfrm>
            <a:off x="3478679" y="3600338"/>
            <a:ext cx="381000" cy="228600"/>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SG"/>
          </a:p>
        </p:txBody>
      </p:sp>
      <p:sp>
        <p:nvSpPr>
          <p:cNvPr id="20" name="Text Box 17"/>
          <p:cNvSpPr txBox="1">
            <a:spLocks noChangeArrowheads="1"/>
          </p:cNvSpPr>
          <p:nvPr/>
        </p:nvSpPr>
        <p:spPr bwMode="auto">
          <a:xfrm>
            <a:off x="5236041" y="2571638"/>
            <a:ext cx="1352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altLang="en-US" sz="1400">
                <a:solidFill>
                  <a:schemeClr val="accent2"/>
                </a:solidFill>
                <a:latin typeface="Tw Cen MT" pitchFamily="34" charset="0"/>
              </a:rPr>
              <a:t>District is missing</a:t>
            </a:r>
          </a:p>
        </p:txBody>
      </p:sp>
      <p:sp>
        <p:nvSpPr>
          <p:cNvPr id="21" name="Line 18"/>
          <p:cNvSpPr>
            <a:spLocks noChangeShapeType="1"/>
          </p:cNvSpPr>
          <p:nvPr/>
        </p:nvSpPr>
        <p:spPr bwMode="auto">
          <a:xfrm flipV="1">
            <a:off x="4274016" y="2741500"/>
            <a:ext cx="1019175" cy="647700"/>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SG"/>
          </a:p>
        </p:txBody>
      </p:sp>
      <p:sp>
        <p:nvSpPr>
          <p:cNvPr id="22" name="Rectangle 19"/>
          <p:cNvSpPr>
            <a:spLocks noChangeArrowheads="1"/>
          </p:cNvSpPr>
          <p:nvPr/>
        </p:nvSpPr>
        <p:spPr bwMode="auto">
          <a:xfrm>
            <a:off x="3664416" y="3313000"/>
            <a:ext cx="838200" cy="304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latin typeface="Tw Cen MT" pitchFamily="34" charset="0"/>
            </a:endParaRPr>
          </a:p>
        </p:txBody>
      </p:sp>
      <p:sp>
        <p:nvSpPr>
          <p:cNvPr id="23" name="Line 20"/>
          <p:cNvSpPr>
            <a:spLocks noChangeShapeType="1"/>
          </p:cNvSpPr>
          <p:nvPr/>
        </p:nvSpPr>
        <p:spPr bwMode="auto">
          <a:xfrm>
            <a:off x="3207216" y="5827600"/>
            <a:ext cx="685800" cy="76200"/>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SG"/>
          </a:p>
        </p:txBody>
      </p:sp>
      <p:sp>
        <p:nvSpPr>
          <p:cNvPr id="24" name="Text Box 21"/>
          <p:cNvSpPr txBox="1">
            <a:spLocks noChangeArrowheads="1"/>
          </p:cNvSpPr>
          <p:nvPr/>
        </p:nvSpPr>
        <p:spPr bwMode="auto">
          <a:xfrm>
            <a:off x="3835866" y="5752988"/>
            <a:ext cx="11445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altLang="en-US" sz="1400">
                <a:solidFill>
                  <a:schemeClr val="accent2"/>
                </a:solidFill>
                <a:latin typeface="Tw Cen MT" pitchFamily="34" charset="0"/>
              </a:rPr>
              <a:t>Inserts District</a:t>
            </a:r>
          </a:p>
        </p:txBody>
      </p:sp>
      <p:sp>
        <p:nvSpPr>
          <p:cNvPr id="25" name="Rectangle 8"/>
          <p:cNvSpPr>
            <a:spLocks noChangeArrowheads="1"/>
          </p:cNvSpPr>
          <p:nvPr/>
        </p:nvSpPr>
        <p:spPr bwMode="auto">
          <a:xfrm>
            <a:off x="1441916" y="4495688"/>
            <a:ext cx="288766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altLang="en-US" sz="2400">
                <a:latin typeface="Tw Cen MT" pitchFamily="34" charset="0"/>
              </a:rPr>
              <a:t>BRAD SEARLES</a:t>
            </a:r>
          </a:p>
          <a:p>
            <a:r>
              <a:rPr lang="en-US" altLang="en-US" sz="2400">
                <a:latin typeface="Tw Cen MT" pitchFamily="34" charset="0"/>
              </a:rPr>
              <a:t>22/F ONFEM TOWER</a:t>
            </a:r>
          </a:p>
          <a:p>
            <a:r>
              <a:rPr lang="en-US" altLang="en-US" sz="2400">
                <a:latin typeface="Tw Cen MT" pitchFamily="34" charset="0"/>
              </a:rPr>
              <a:t>29 WYNDHAM ST</a:t>
            </a:r>
          </a:p>
          <a:p>
            <a:r>
              <a:rPr lang="en-US" altLang="en-US" sz="2400">
                <a:latin typeface="Tw Cen MT" pitchFamily="34" charset="0"/>
              </a:rPr>
              <a:t>CENTRAL</a:t>
            </a:r>
          </a:p>
          <a:p>
            <a:r>
              <a:rPr lang="en-US" altLang="en-US" sz="2400">
                <a:latin typeface="Tw Cen MT" pitchFamily="34" charset="0"/>
              </a:rPr>
              <a:t>HONG KONG</a:t>
            </a:r>
          </a:p>
        </p:txBody>
      </p:sp>
    </p:spTree>
    <p:extLst>
      <p:ext uri="{BB962C8B-B14F-4D97-AF65-F5344CB8AC3E}">
        <p14:creationId xmlns:p14="http://schemas.microsoft.com/office/powerpoint/2010/main" val="1528595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DATA CLEANSING </a:t>
            </a:r>
            <a:br>
              <a:rPr lang="en-SG" altLang="en-US" dirty="0"/>
            </a:br>
            <a:r>
              <a:rPr lang="en-SG" altLang="en-US" sz="1600" cap="all" dirty="0"/>
              <a:t>SAMPLES </a:t>
            </a:r>
            <a:endParaRPr lang="en-SG" sz="2000" cap="all" dirty="0"/>
          </a:p>
        </p:txBody>
      </p:sp>
      <p:graphicFrame>
        <p:nvGraphicFramePr>
          <p:cNvPr id="3" name="Table 2"/>
          <p:cNvGraphicFramePr>
            <a:graphicFrameLocks noGrp="1"/>
          </p:cNvGraphicFramePr>
          <p:nvPr/>
        </p:nvGraphicFramePr>
        <p:xfrm>
          <a:off x="533400" y="2057400"/>
          <a:ext cx="8077201" cy="4078292"/>
        </p:xfrm>
        <a:graphic>
          <a:graphicData uri="http://schemas.openxmlformats.org/drawingml/2006/table">
            <a:tbl>
              <a:tblPr/>
              <a:tblGrid>
                <a:gridCol w="1600777">
                  <a:extLst>
                    <a:ext uri="{9D8B030D-6E8A-4147-A177-3AD203B41FA5}">
                      <a16:colId xmlns:a16="http://schemas.microsoft.com/office/drawing/2014/main" val="20000"/>
                    </a:ext>
                  </a:extLst>
                </a:gridCol>
                <a:gridCol w="2639448">
                  <a:extLst>
                    <a:ext uri="{9D8B030D-6E8A-4147-A177-3AD203B41FA5}">
                      <a16:colId xmlns:a16="http://schemas.microsoft.com/office/drawing/2014/main" val="20001"/>
                    </a:ext>
                  </a:extLst>
                </a:gridCol>
                <a:gridCol w="2639448">
                  <a:extLst>
                    <a:ext uri="{9D8B030D-6E8A-4147-A177-3AD203B41FA5}">
                      <a16:colId xmlns:a16="http://schemas.microsoft.com/office/drawing/2014/main" val="20002"/>
                    </a:ext>
                  </a:extLst>
                </a:gridCol>
                <a:gridCol w="1197528">
                  <a:extLst>
                    <a:ext uri="{9D8B030D-6E8A-4147-A177-3AD203B41FA5}">
                      <a16:colId xmlns:a16="http://schemas.microsoft.com/office/drawing/2014/main" val="20003"/>
                    </a:ext>
                  </a:extLst>
                </a:gridCol>
              </a:tblGrid>
              <a:tr h="298776">
                <a:tc rowSpan="2">
                  <a:txBody>
                    <a:bodyPr/>
                    <a:lstStyle/>
                    <a:p>
                      <a:pPr algn="ctr" fontAlgn="ctr"/>
                      <a:r>
                        <a:rPr lang="en-SG" sz="1800" b="1" i="0" u="none" strike="noStrike" dirty="0">
                          <a:solidFill>
                            <a:srgbClr val="000000"/>
                          </a:solidFill>
                          <a:latin typeface="Calibri"/>
                        </a:rPr>
                        <a:t>Country</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SG" sz="1800" b="1" i="0" u="none" strike="noStrike" dirty="0">
                          <a:solidFill>
                            <a:srgbClr val="000000"/>
                          </a:solidFill>
                          <a:latin typeface="Calibri"/>
                        </a:rPr>
                        <a:t>Input Data</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gridSpan="2">
                  <a:txBody>
                    <a:bodyPr/>
                    <a:lstStyle/>
                    <a:p>
                      <a:pPr algn="ctr" fontAlgn="ctr"/>
                      <a:r>
                        <a:rPr lang="en-SG" sz="1800" b="1" i="0" u="none" strike="noStrike" dirty="0">
                          <a:solidFill>
                            <a:srgbClr val="000000"/>
                          </a:solidFill>
                          <a:latin typeface="Calibri"/>
                        </a:rPr>
                        <a:t>Output Data</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hMerge="1">
                  <a:txBody>
                    <a:bodyPr/>
                    <a:lstStyle/>
                    <a:p>
                      <a:endParaRPr lang="en-SG"/>
                    </a:p>
                  </a:txBody>
                  <a:tcPr/>
                </a:tc>
                <a:extLst>
                  <a:ext uri="{0D108BD9-81ED-4DB2-BD59-A6C34878D82A}">
                    <a16:rowId xmlns:a16="http://schemas.microsoft.com/office/drawing/2014/main" val="10000"/>
                  </a:ext>
                </a:extLst>
              </a:tr>
              <a:tr h="298776">
                <a:tc vMerge="1">
                  <a:txBody>
                    <a:bodyPr/>
                    <a:lstStyle/>
                    <a:p>
                      <a:endParaRPr lang="en-SG"/>
                    </a:p>
                  </a:txBody>
                  <a:tcPr/>
                </a:tc>
                <a:tc>
                  <a:txBody>
                    <a:bodyPr/>
                    <a:lstStyle/>
                    <a:p>
                      <a:pPr algn="ctr" fontAlgn="ctr"/>
                      <a:r>
                        <a:rPr lang="en-SG" sz="1800" b="1" i="0" u="none" strike="noStrike" dirty="0">
                          <a:solidFill>
                            <a:srgbClr val="000000"/>
                          </a:solidFill>
                          <a:latin typeface="Calibri"/>
                        </a:rPr>
                        <a:t>Input Telephone</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SG" sz="1800" b="1" i="0" u="none" strike="noStrike" dirty="0">
                          <a:solidFill>
                            <a:srgbClr val="000000"/>
                          </a:solidFill>
                          <a:latin typeface="Calibri"/>
                        </a:rPr>
                        <a:t>Output Telephone</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SG" sz="1800" b="1" i="0" u="none" strike="noStrike">
                          <a:solidFill>
                            <a:srgbClr val="000000"/>
                          </a:solidFill>
                          <a:latin typeface="Calibri"/>
                        </a:rPr>
                        <a:t>Output Ext</a:t>
                      </a:r>
                    </a:p>
                  </a:txBody>
                  <a:tcPr marL="9525" marR="9525" marT="9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10001"/>
                  </a:ext>
                </a:extLst>
              </a:tr>
              <a:tr h="492980">
                <a:tc>
                  <a:txBody>
                    <a:bodyPr/>
                    <a:lstStyle/>
                    <a:p>
                      <a:pPr algn="ctr" fontAlgn="b"/>
                      <a:r>
                        <a:rPr lang="en-SG" sz="1400" b="0" i="0" u="none" strike="noStrike" dirty="0">
                          <a:solidFill>
                            <a:srgbClr val="000000"/>
                          </a:solidFill>
                          <a:latin typeface="Calibri"/>
                        </a:rPr>
                        <a:t>THAILAND</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(66-2) 618 3137</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+66 02 6183137</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SG" sz="1400" b="0" i="0" u="none" strike="noStrike" dirty="0">
                        <a:solidFill>
                          <a:srgbClr val="000000"/>
                        </a:solidFill>
                        <a:latin typeface="Calibri"/>
                      </a:endParaRP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98776">
                <a:tc>
                  <a:txBody>
                    <a:bodyPr/>
                    <a:lstStyle/>
                    <a:p>
                      <a:pPr algn="ctr" fontAlgn="b"/>
                      <a:r>
                        <a:rPr lang="en-SG" sz="1400" b="0" i="0" u="none" strike="noStrike">
                          <a:solidFill>
                            <a:srgbClr val="000000"/>
                          </a:solidFill>
                          <a:latin typeface="Calibri"/>
                        </a:rPr>
                        <a:t>THAILAND</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(66-5) 383 4575 X 207</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+66 05 3834575</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207</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98776">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dirty="0">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r h="298776">
                <a:tc>
                  <a:txBody>
                    <a:bodyPr/>
                    <a:lstStyle/>
                    <a:p>
                      <a:pPr algn="ctr" fontAlgn="b"/>
                      <a:r>
                        <a:rPr lang="en-SG" sz="1400" b="0" i="0" u="none" strike="noStrike">
                          <a:solidFill>
                            <a:srgbClr val="000000"/>
                          </a:solidFill>
                          <a:latin typeface="Calibri"/>
                        </a:rPr>
                        <a:t>SOUTH KOREA</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(82-042)866-2512</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+82 042 8662512</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98776">
                <a:tc>
                  <a:txBody>
                    <a:bodyPr/>
                    <a:lstStyle/>
                    <a:p>
                      <a:pPr algn="ctr" fontAlgn="b"/>
                      <a:r>
                        <a:rPr lang="en-SG" sz="1400" b="0" i="0" u="none" strike="noStrike">
                          <a:solidFill>
                            <a:srgbClr val="000000"/>
                          </a:solidFill>
                          <a:latin typeface="Calibri"/>
                        </a:rPr>
                        <a:t>SOUTH KOREA</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(82-031) 491-7925(321)</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+82 031 4917925</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321</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98776">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dirty="0">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7"/>
                  </a:ext>
                </a:extLst>
              </a:tr>
              <a:tr h="298776">
                <a:tc>
                  <a:txBody>
                    <a:bodyPr/>
                    <a:lstStyle/>
                    <a:p>
                      <a:pPr algn="ctr" fontAlgn="b"/>
                      <a:r>
                        <a:rPr lang="en-SG" sz="1400" b="0" i="0" u="none" strike="noStrike">
                          <a:solidFill>
                            <a:srgbClr val="000000"/>
                          </a:solidFill>
                          <a:latin typeface="Calibri"/>
                        </a:rPr>
                        <a:t>MALAYSIA</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04-399 5888</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+60 04 3995888</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98776">
                <a:tc>
                  <a:txBody>
                    <a:bodyPr/>
                    <a:lstStyle/>
                    <a:p>
                      <a:pPr algn="ctr" fontAlgn="b"/>
                      <a:r>
                        <a:rPr lang="en-SG" sz="1400" b="0" i="0" u="none" strike="noStrike">
                          <a:solidFill>
                            <a:srgbClr val="000000"/>
                          </a:solidFill>
                          <a:latin typeface="Calibri"/>
                        </a:rPr>
                        <a:t>MALAYSIA</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03 7967 5755/ 7022</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+60 03 79675755/+60 03 79677022</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98776">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SG" sz="1400" b="0" i="0" u="none" strike="noStrike" dirty="0">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0"/>
                  </a:ext>
                </a:extLst>
              </a:tr>
              <a:tr h="298776">
                <a:tc>
                  <a:txBody>
                    <a:bodyPr/>
                    <a:lstStyle/>
                    <a:p>
                      <a:pPr algn="ctr" fontAlgn="b"/>
                      <a:r>
                        <a:rPr lang="en-SG" sz="1400" b="0" i="0" u="none" strike="noStrike">
                          <a:solidFill>
                            <a:srgbClr val="000000"/>
                          </a:solidFill>
                          <a:latin typeface="Calibri"/>
                        </a:rPr>
                        <a:t>SINGAPORE</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6824 7219</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+65 68247219</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98776">
                <a:tc>
                  <a:txBody>
                    <a:bodyPr/>
                    <a:lstStyle/>
                    <a:p>
                      <a:pPr algn="ctr" fontAlgn="b"/>
                      <a:r>
                        <a:rPr lang="en-SG" sz="1400" b="0" i="0" u="none" strike="noStrike">
                          <a:solidFill>
                            <a:srgbClr val="000000"/>
                          </a:solidFill>
                          <a:latin typeface="Calibri"/>
                        </a:rPr>
                        <a:t>SINGAPORE</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7154 2/3</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G" sz="1400" b="0" i="0" u="none" strike="noStrike" dirty="0">
                          <a:solidFill>
                            <a:srgbClr val="000000"/>
                          </a:solidFill>
                          <a:latin typeface="Calibri"/>
                        </a:rPr>
                        <a:t> </a:t>
                      </a:r>
                    </a:p>
                  </a:txBody>
                  <a:tcPr marL="9525" marR="9525" marT="9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4" name="Rectangle 2"/>
          <p:cNvSpPr>
            <a:spLocks/>
          </p:cNvSpPr>
          <p:nvPr/>
        </p:nvSpPr>
        <p:spPr bwMode="auto">
          <a:xfrm>
            <a:off x="457199" y="1371600"/>
            <a:ext cx="3937379"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eaLnBrk="1" hangingPunct="1"/>
            <a:r>
              <a:rPr lang="en-US" altLang="en-US" sz="2800" b="1" dirty="0">
                <a:latin typeface="+mj-lt"/>
                <a:ea typeface="+mj-ea"/>
                <a:cs typeface="+mj-cs"/>
              </a:rPr>
              <a:t>Contact Numbers</a:t>
            </a:r>
          </a:p>
        </p:txBody>
      </p:sp>
    </p:spTree>
    <p:extLst>
      <p:ext uri="{BB962C8B-B14F-4D97-AF65-F5344CB8AC3E}">
        <p14:creationId xmlns:p14="http://schemas.microsoft.com/office/powerpoint/2010/main" val="309007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DATA CLEANSING </a:t>
            </a:r>
            <a:br>
              <a:rPr lang="en-SG" altLang="en-US" dirty="0"/>
            </a:br>
            <a:r>
              <a:rPr lang="en-SG" altLang="en-US" sz="1600" cap="all" dirty="0"/>
              <a:t>SAMPLES </a:t>
            </a:r>
            <a:endParaRPr lang="en-SG" sz="2000" cap="all" dirty="0"/>
          </a:p>
        </p:txBody>
      </p:sp>
      <p:sp>
        <p:nvSpPr>
          <p:cNvPr id="4" name="Rectangle 639"/>
          <p:cNvSpPr>
            <a:spLocks/>
          </p:cNvSpPr>
          <p:nvPr/>
        </p:nvSpPr>
        <p:spPr bwMode="auto">
          <a:xfrm>
            <a:off x="180429" y="1547163"/>
            <a:ext cx="815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en-US" altLang="en-US" sz="2800" b="1" dirty="0">
                <a:latin typeface="+mj-lt"/>
                <a:ea typeface="+mj-ea"/>
                <a:cs typeface="+mj-cs"/>
              </a:rPr>
              <a:t>Data De-Duplication</a:t>
            </a:r>
          </a:p>
        </p:txBody>
      </p:sp>
      <p:graphicFrame>
        <p:nvGraphicFramePr>
          <p:cNvPr id="6" name="Group 86"/>
          <p:cNvGraphicFramePr>
            <a:graphicFrameLocks noGrp="1"/>
          </p:cNvGraphicFramePr>
          <p:nvPr>
            <p:extLst/>
          </p:nvPr>
        </p:nvGraphicFramePr>
        <p:xfrm>
          <a:off x="302418" y="2226860"/>
          <a:ext cx="8539163" cy="4311830"/>
        </p:xfrm>
        <a:graphic>
          <a:graphicData uri="http://schemas.openxmlformats.org/drawingml/2006/table">
            <a:tbl>
              <a:tblPr/>
              <a:tblGrid>
                <a:gridCol w="1370013">
                  <a:extLst>
                    <a:ext uri="{9D8B030D-6E8A-4147-A177-3AD203B41FA5}">
                      <a16:colId xmlns:a16="http://schemas.microsoft.com/office/drawing/2014/main" val="20000"/>
                    </a:ext>
                  </a:extLst>
                </a:gridCol>
                <a:gridCol w="1833562">
                  <a:extLst>
                    <a:ext uri="{9D8B030D-6E8A-4147-A177-3AD203B41FA5}">
                      <a16:colId xmlns:a16="http://schemas.microsoft.com/office/drawing/2014/main" val="20001"/>
                    </a:ext>
                  </a:extLst>
                </a:gridCol>
                <a:gridCol w="1525588">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1143000">
                  <a:extLst>
                    <a:ext uri="{9D8B030D-6E8A-4147-A177-3AD203B41FA5}">
                      <a16:colId xmlns:a16="http://schemas.microsoft.com/office/drawing/2014/main" val="20005"/>
                    </a:ext>
                  </a:extLst>
                </a:gridCol>
              </a:tblGrid>
              <a:tr h="30954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a:ln>
                            <a:noFill/>
                          </a:ln>
                          <a:solidFill>
                            <a:srgbClr val="FFFFFF"/>
                          </a:solidFill>
                          <a:effectLst/>
                          <a:latin typeface="Arial" charset="0"/>
                          <a:cs typeface="Arial" charset="0"/>
                        </a:rPr>
                        <a:t>NAME</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anchor="ct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50505"/>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FFFFFF"/>
                          </a:solidFill>
                          <a:effectLst/>
                          <a:latin typeface="Arial" charset="0"/>
                          <a:cs typeface="Arial" charset="0"/>
                        </a:rPr>
                        <a:t>ADDRESS 1</a:t>
                      </a:r>
                      <a:endParaRPr kumimoji="0" lang="en-US" sz="1300" b="0" i="0" u="none" strike="noStrike" cap="none" normalizeH="0" baseline="0">
                        <a:ln>
                          <a:noFill/>
                        </a:ln>
                        <a:solidFill>
                          <a:schemeClr val="tx1"/>
                        </a:solidFill>
                        <a:effectLst/>
                        <a:latin typeface="Arial" charset="0"/>
                        <a:cs typeface="Arial" charset="0"/>
                      </a:endParaRPr>
                    </a:p>
                  </a:txBody>
                  <a:tcPr marT="45717" marB="45717" anchor="ct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50505"/>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FFFFFF"/>
                          </a:solidFill>
                          <a:effectLst/>
                          <a:latin typeface="Arial" charset="0"/>
                          <a:cs typeface="Arial" charset="0"/>
                        </a:rPr>
                        <a:t>ADDRESS 2</a:t>
                      </a:r>
                      <a:endParaRPr kumimoji="0" lang="en-US" sz="1300" b="0" i="0" u="none" strike="noStrike" cap="none" normalizeH="0" baseline="0">
                        <a:ln>
                          <a:noFill/>
                        </a:ln>
                        <a:solidFill>
                          <a:schemeClr val="tx1"/>
                        </a:solidFill>
                        <a:effectLst/>
                        <a:latin typeface="Arial" charset="0"/>
                        <a:cs typeface="Arial" charset="0"/>
                      </a:endParaRPr>
                    </a:p>
                  </a:txBody>
                  <a:tcPr marT="45717" marB="45717" anchor="ct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50505"/>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a:ln>
                            <a:noFill/>
                          </a:ln>
                          <a:solidFill>
                            <a:srgbClr val="FFFFFF"/>
                          </a:solidFill>
                          <a:effectLst/>
                          <a:latin typeface="Arial" charset="0"/>
                          <a:cs typeface="Arial" charset="0"/>
                        </a:rPr>
                        <a:t>ADDRESS 3</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anchor="ct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50505"/>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FFFFFF"/>
                          </a:solidFill>
                          <a:effectLst/>
                          <a:latin typeface="Arial" charset="0"/>
                          <a:cs typeface="Arial" charset="0"/>
                        </a:rPr>
                        <a:t>CITY</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anchor="ct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50505"/>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FFFFFF"/>
                          </a:solidFill>
                          <a:effectLst/>
                          <a:latin typeface="Arial" charset="0"/>
                          <a:cs typeface="Arial" charset="0"/>
                        </a:rPr>
                        <a:t>COUNTRY</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anchor="ct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50505"/>
                    </a:solidFill>
                  </a:tcPr>
                </a:tc>
                <a:extLst>
                  <a:ext uri="{0D108BD9-81ED-4DB2-BD59-A6C34878D82A}">
                    <a16:rowId xmlns:a16="http://schemas.microsoft.com/office/drawing/2014/main" val="10000"/>
                  </a:ext>
                </a:extLst>
              </a:tr>
              <a:tr h="487644">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YUKIKO</a:t>
                      </a:r>
                      <a:endParaRPr kumimoji="0" lang="en-US" sz="1300" b="0" i="0" u="none" strike="noStrike" cap="none" normalizeH="0" baseline="0" dirty="0">
                        <a:ln>
                          <a:noFill/>
                        </a:ln>
                        <a:solidFill>
                          <a:srgbClr val="FFFFFF"/>
                        </a:solidFill>
                        <a:effectLst/>
                        <a:latin typeface="Arial" charset="0"/>
                        <a:cs typeface="Arial" charset="0"/>
                      </a:endParaRP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FFFFFF"/>
                          </a:solidFill>
                          <a:effectLst/>
                          <a:latin typeface="Arial" charset="0"/>
                          <a:cs typeface="Arial" charset="0"/>
                        </a:rPr>
                        <a:t>INAGAKI</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1-30 AZABU-CHO, 2 CHOME</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 </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 </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SAPPORO CITY </a:t>
                      </a:r>
                      <a:r>
                        <a:rPr kumimoji="0" lang="en-US" sz="1300" b="0" i="0" u="none" strike="noStrike" cap="none" normalizeH="0" baseline="0" dirty="0">
                          <a:ln>
                            <a:noFill/>
                          </a:ln>
                          <a:solidFill>
                            <a:srgbClr val="FFFFFF"/>
                          </a:solidFill>
                          <a:effectLst/>
                          <a:latin typeface="Arial" charset="0"/>
                          <a:cs typeface="Arial" charset="0"/>
                        </a:rPr>
                        <a:t>001</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JAPAN</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extLst>
                  <a:ext uri="{0D108BD9-81ED-4DB2-BD59-A6C34878D82A}">
                    <a16:rowId xmlns:a16="http://schemas.microsoft.com/office/drawing/2014/main" val="10001"/>
                  </a:ext>
                </a:extLst>
              </a:tr>
              <a:tr h="538123">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YUKIKO</a:t>
                      </a:r>
                      <a:endParaRPr kumimoji="0" lang="en-US" sz="1300" b="0" i="0" u="none" strike="noStrike" cap="none" normalizeH="0" baseline="0" dirty="0">
                        <a:ln>
                          <a:noFill/>
                        </a:ln>
                        <a:solidFill>
                          <a:srgbClr val="FFFFFF"/>
                        </a:solidFill>
                        <a:effectLst/>
                        <a:latin typeface="Arial" charset="0"/>
                        <a:cs typeface="Arial" charset="0"/>
                      </a:endParaRP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FFFFFF"/>
                          </a:solidFill>
                          <a:effectLst/>
                          <a:latin typeface="Arial" charset="0"/>
                          <a:cs typeface="Arial" charset="0"/>
                        </a:rPr>
                        <a:t>INAGAKI</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2-1-30, ASABU-CHO, KITAKU</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SAPPORO CITY </a:t>
                      </a:r>
                      <a:r>
                        <a:rPr kumimoji="0" lang="en-US" sz="1300" b="0" i="0" u="none" strike="noStrike" cap="none" normalizeH="0" baseline="0" dirty="0">
                          <a:ln>
                            <a:noFill/>
                          </a:ln>
                          <a:solidFill>
                            <a:srgbClr val="FFFFFF"/>
                          </a:solidFill>
                          <a:effectLst/>
                          <a:latin typeface="Arial" charset="0"/>
                          <a:cs typeface="Arial" charset="0"/>
                        </a:rPr>
                        <a:t>001-0045</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 </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JAPAN</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 </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extLst>
                  <a:ext uri="{0D108BD9-81ED-4DB2-BD59-A6C34878D82A}">
                    <a16:rowId xmlns:a16="http://schemas.microsoft.com/office/drawing/2014/main" val="10002"/>
                  </a:ext>
                </a:extLst>
              </a:tr>
              <a:tr h="538123">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charset="0"/>
                          <a:cs typeface="Arial" charset="0"/>
                        </a:rPr>
                        <a:t>CHARLES</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LACEY</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221 AITKEN</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GLENROTHES</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FIFE</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KY7 </a:t>
                      </a:r>
                      <a:r>
                        <a:rPr kumimoji="0" lang="en-US" sz="1300" b="0" i="0" u="none" strike="noStrike" cap="none" normalizeH="0" baseline="0" dirty="0">
                          <a:ln>
                            <a:noFill/>
                          </a:ln>
                          <a:solidFill>
                            <a:srgbClr val="000000"/>
                          </a:solidFill>
                          <a:effectLst/>
                          <a:latin typeface="Arial" charset="0"/>
                          <a:cs typeface="Arial" charset="0"/>
                        </a:rPr>
                        <a:t>GSQ</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SCOTLAND</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r h="487644">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charset="0"/>
                          <a:cs typeface="Arial" charset="0"/>
                        </a:rPr>
                        <a:t>CHARLES</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LALEY</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221 AITKEN ROAD</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GLENROTHES</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KY7 </a:t>
                      </a:r>
                      <a:r>
                        <a:rPr kumimoji="0" lang="en-US" sz="1300" b="0" i="0" u="none" strike="noStrike" cap="none" normalizeH="0" baseline="0" dirty="0">
                          <a:ln>
                            <a:noFill/>
                          </a:ln>
                          <a:solidFill>
                            <a:srgbClr val="000000"/>
                          </a:solidFill>
                          <a:effectLst/>
                          <a:latin typeface="Arial" charset="0"/>
                          <a:cs typeface="Arial" charset="0"/>
                        </a:rPr>
                        <a:t>6SQ</a:t>
                      </a:r>
                      <a:endParaRPr kumimoji="0" lang="en-US" sz="1300" b="0" i="0" u="none" strike="noStrike" cap="none" normalizeH="0" baseline="0" dirty="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 </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000000"/>
                          </a:solidFill>
                          <a:effectLst/>
                          <a:latin typeface="Arial" charset="0"/>
                          <a:cs typeface="Arial" charset="0"/>
                        </a:rPr>
                        <a:t>UK</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r h="487644">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CUAUHTEMOC </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LUIS</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PARMA 36</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RES. ACOXPA,</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 TLALPAN</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 </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C.P. 14300</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MEXICO</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extLst>
                  <a:ext uri="{0D108BD9-81ED-4DB2-BD59-A6C34878D82A}">
                    <a16:rowId xmlns:a16="http://schemas.microsoft.com/office/drawing/2014/main" val="10005"/>
                  </a:ext>
                </a:extLst>
              </a:tr>
              <a:tr h="487644">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LUIS </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CUAUNTEMOU</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PARMA 36 RES ACOXPA</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CP 14300</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 </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TLALPAN D.F.</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FFFFFF"/>
                          </a:solidFill>
                          <a:effectLst/>
                          <a:latin typeface="Arial" charset="0"/>
                          <a:cs typeface="Arial" charset="0"/>
                        </a:rPr>
                        <a:t>MEXICO</a:t>
                      </a:r>
                      <a:endParaRPr kumimoji="0" lang="en-US" sz="1300" b="0" i="0" u="none" strike="noStrike" cap="none" normalizeH="0" baseline="0">
                        <a:ln>
                          <a:noFill/>
                        </a:ln>
                        <a:solidFill>
                          <a:schemeClr val="tx1"/>
                        </a:solidFill>
                        <a:effectLst/>
                        <a:latin typeface="Arial" charset="0"/>
                        <a:cs typeface="Arial" charset="0"/>
                      </a:endParaRP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808080"/>
                    </a:solidFill>
                  </a:tcPr>
                </a:tc>
                <a:extLst>
                  <a:ext uri="{0D108BD9-81ED-4DB2-BD59-A6C34878D82A}">
                    <a16:rowId xmlns:a16="http://schemas.microsoft.com/office/drawing/2014/main" val="10006"/>
                  </a:ext>
                </a:extLst>
              </a:tr>
              <a:tr h="487644">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CARLOTA </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GALVAO</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BOX 1152</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CENTRO</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80001-970</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CURITIBA PR</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 </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BRAZIL</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7"/>
                  </a:ext>
                </a:extLst>
              </a:tr>
              <a:tr h="487644">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CARLOTA </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GALVAO</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CAIXA POSTAL 1152</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CURITIBA, </a:t>
                      </a:r>
                    </a:p>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PR 80001-970</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 </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a:ln>
                            <a:noFill/>
                          </a:ln>
                          <a:solidFill>
                            <a:srgbClr val="161616"/>
                          </a:solidFill>
                          <a:effectLst/>
                          <a:latin typeface="Arial" charset="0"/>
                          <a:cs typeface="Arial" charset="0"/>
                        </a:rPr>
                        <a:t> </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161616"/>
                          </a:solidFill>
                          <a:effectLst/>
                          <a:latin typeface="Arial" charset="0"/>
                          <a:cs typeface="Arial" charset="0"/>
                        </a:rPr>
                        <a:t>BRAZIL</a:t>
                      </a:r>
                    </a:p>
                  </a:txBody>
                  <a:tcPr marT="45717" marB="45717"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128917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DATA CLEANSING</a:t>
            </a:r>
            <a:br>
              <a:rPr lang="en-SG" altLang="en-US" dirty="0"/>
            </a:br>
            <a:r>
              <a:rPr lang="en-SG" altLang="en-US" sz="1600" cap="all" dirty="0"/>
              <a:t>TELE UPDATING</a:t>
            </a:r>
            <a:endParaRPr lang="en-SG" sz="2000" cap="all" dirty="0"/>
          </a:p>
        </p:txBody>
      </p:sp>
      <p:sp>
        <p:nvSpPr>
          <p:cNvPr id="3" name="Title 1"/>
          <p:cNvSpPr>
            <a:spLocks/>
          </p:cNvSpPr>
          <p:nvPr/>
        </p:nvSpPr>
        <p:spPr bwMode="auto">
          <a:xfrm>
            <a:off x="238836" y="1531961"/>
            <a:ext cx="815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en-US" altLang="en-US" sz="2800" b="1" dirty="0">
                <a:latin typeface="+mj-lt"/>
                <a:ea typeface="+mj-ea"/>
                <a:cs typeface="+mj-cs"/>
              </a:rPr>
              <a:t>Tele Data Updating – Results</a:t>
            </a:r>
            <a:endParaRPr lang="en-SG" altLang="en-US" sz="2800" b="1" dirty="0">
              <a:latin typeface="+mj-lt"/>
              <a:ea typeface="+mj-ea"/>
              <a:cs typeface="+mj-cs"/>
            </a:endParaRPr>
          </a:p>
        </p:txBody>
      </p:sp>
      <p:graphicFrame>
        <p:nvGraphicFramePr>
          <p:cNvPr id="4" name="Table 3"/>
          <p:cNvGraphicFramePr>
            <a:graphicFrameLocks noGrp="1"/>
          </p:cNvGraphicFramePr>
          <p:nvPr>
            <p:extLst/>
          </p:nvPr>
        </p:nvGraphicFramePr>
        <p:xfrm>
          <a:off x="353136" y="2119952"/>
          <a:ext cx="7924800" cy="4089780"/>
        </p:xfrm>
        <a:graphic>
          <a:graphicData uri="http://schemas.openxmlformats.org/drawingml/2006/table">
            <a:tbl>
              <a:tblPr/>
              <a:tblGrid>
                <a:gridCol w="604434">
                  <a:extLst>
                    <a:ext uri="{9D8B030D-6E8A-4147-A177-3AD203B41FA5}">
                      <a16:colId xmlns:a16="http://schemas.microsoft.com/office/drawing/2014/main" val="20000"/>
                    </a:ext>
                  </a:extLst>
                </a:gridCol>
                <a:gridCol w="673384">
                  <a:extLst>
                    <a:ext uri="{9D8B030D-6E8A-4147-A177-3AD203B41FA5}">
                      <a16:colId xmlns:a16="http://schemas.microsoft.com/office/drawing/2014/main" val="20001"/>
                    </a:ext>
                  </a:extLst>
                </a:gridCol>
                <a:gridCol w="2590558">
                  <a:extLst>
                    <a:ext uri="{9D8B030D-6E8A-4147-A177-3AD203B41FA5}">
                      <a16:colId xmlns:a16="http://schemas.microsoft.com/office/drawing/2014/main" val="20002"/>
                    </a:ext>
                  </a:extLst>
                </a:gridCol>
                <a:gridCol w="4056424">
                  <a:extLst>
                    <a:ext uri="{9D8B030D-6E8A-4147-A177-3AD203B41FA5}">
                      <a16:colId xmlns:a16="http://schemas.microsoft.com/office/drawing/2014/main" val="20003"/>
                    </a:ext>
                  </a:extLst>
                </a:gridCol>
              </a:tblGrid>
              <a:tr h="436116">
                <a:tc>
                  <a:txBody>
                    <a:bodyPr/>
                    <a:lstStyle/>
                    <a:p>
                      <a:pPr algn="ctr">
                        <a:spcAft>
                          <a:spcPts val="0"/>
                        </a:spcAft>
                      </a:pPr>
                      <a:r>
                        <a:rPr lang="en-US" sz="1800" b="1" dirty="0">
                          <a:solidFill>
                            <a:srgbClr val="FFFFFF"/>
                          </a:solidFill>
                          <a:latin typeface="Tw Cen MT" pitchFamily="34" charset="0"/>
                          <a:ea typeface="MS Mincho"/>
                        </a:rPr>
                        <a:t>No</a:t>
                      </a:r>
                      <a:endParaRPr lang="en-SG" sz="32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n-US" sz="1800" b="1" dirty="0">
                          <a:solidFill>
                            <a:srgbClr val="FFFFFF"/>
                          </a:solidFill>
                          <a:latin typeface="Tw Cen MT" pitchFamily="34" charset="0"/>
                          <a:ea typeface="MS Mincho"/>
                        </a:rPr>
                        <a:t>Code</a:t>
                      </a:r>
                      <a:endParaRPr lang="en-SG" sz="3200" dirty="0">
                        <a:latin typeface="Tw Cen MT" pitchFamily="34" charset="0"/>
                        <a:ea typeface="MS Mincho"/>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n-US" sz="1800" b="1" dirty="0">
                          <a:solidFill>
                            <a:srgbClr val="FFFFFF"/>
                          </a:solidFill>
                          <a:latin typeface="Tw Cen MT" pitchFamily="34" charset="0"/>
                          <a:ea typeface="MS Mincho"/>
                        </a:rPr>
                        <a:t>Status of Call</a:t>
                      </a:r>
                      <a:endParaRPr lang="en-SG" sz="32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n-US" sz="1800" b="1" dirty="0">
                          <a:solidFill>
                            <a:srgbClr val="FFFFFF"/>
                          </a:solidFill>
                          <a:latin typeface="Tw Cen MT" pitchFamily="34" charset="0"/>
                          <a:ea typeface="MS Mincho"/>
                        </a:rPr>
                        <a:t>Description</a:t>
                      </a:r>
                      <a:endParaRPr lang="en-SG" sz="32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647123">
                <a:tc>
                  <a:txBody>
                    <a:bodyPr/>
                    <a:lstStyle/>
                    <a:p>
                      <a:pPr algn="ctr">
                        <a:spcAft>
                          <a:spcPts val="0"/>
                        </a:spcAft>
                      </a:pPr>
                      <a:r>
                        <a:rPr lang="en-US" sz="1500" dirty="0">
                          <a:solidFill>
                            <a:srgbClr val="000000"/>
                          </a:solidFill>
                          <a:latin typeface="Tw Cen MT" pitchFamily="34" charset="0"/>
                          <a:ea typeface="MS Mincho"/>
                        </a:rPr>
                        <a:t>1</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dirty="0">
                          <a:solidFill>
                            <a:srgbClr val="000000"/>
                          </a:solidFill>
                          <a:latin typeface="Tw Cen MT" pitchFamily="34" charset="0"/>
                          <a:ea typeface="MS Mincho"/>
                        </a:rPr>
                        <a:t>SU</a:t>
                      </a:r>
                      <a:endParaRPr lang="en-SG" sz="1500" dirty="0">
                        <a:latin typeface="Tw Cen MT" pitchFamily="34" charset="0"/>
                        <a:ea typeface="MS Mincho"/>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dirty="0">
                          <a:solidFill>
                            <a:srgbClr val="000000"/>
                          </a:solidFill>
                          <a:latin typeface="Tw Cen MT" pitchFamily="34" charset="0"/>
                          <a:ea typeface="MS Mincho"/>
                        </a:rPr>
                        <a:t>Successfully Updated</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dirty="0">
                          <a:solidFill>
                            <a:srgbClr val="000000"/>
                          </a:solidFill>
                          <a:latin typeface="Tw Cen MT" pitchFamily="34" charset="0"/>
                          <a:ea typeface="MS Mincho"/>
                        </a:rPr>
                        <a:t>All required fields are verified and updated successfully. </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2430">
                <a:tc>
                  <a:txBody>
                    <a:bodyPr/>
                    <a:lstStyle/>
                    <a:p>
                      <a:pPr algn="ctr">
                        <a:spcAft>
                          <a:spcPts val="0"/>
                        </a:spcAft>
                      </a:pPr>
                      <a:r>
                        <a:rPr lang="en-US" sz="1500">
                          <a:solidFill>
                            <a:srgbClr val="000000"/>
                          </a:solidFill>
                          <a:latin typeface="Tw Cen MT" pitchFamily="34" charset="0"/>
                          <a:ea typeface="MS Mincho"/>
                        </a:rPr>
                        <a:t>2</a:t>
                      </a:r>
                      <a:endParaRPr lang="en-SG" sz="150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a:solidFill>
                            <a:srgbClr val="000000"/>
                          </a:solidFill>
                          <a:latin typeface="Tw Cen MT" pitchFamily="34" charset="0"/>
                          <a:ea typeface="MS Mincho"/>
                        </a:rPr>
                        <a:t>PU</a:t>
                      </a:r>
                      <a:endParaRPr lang="en-SG" sz="1500">
                        <a:latin typeface="Tw Cen MT" pitchFamily="34" charset="0"/>
                        <a:ea typeface="MS Mincho"/>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dirty="0">
                          <a:solidFill>
                            <a:srgbClr val="000000"/>
                          </a:solidFill>
                          <a:latin typeface="Tw Cen MT" pitchFamily="34" charset="0"/>
                          <a:ea typeface="MS Mincho"/>
                        </a:rPr>
                        <a:t>Partially Updated</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dirty="0">
                          <a:solidFill>
                            <a:srgbClr val="000000"/>
                          </a:solidFill>
                          <a:latin typeface="Tw Cen MT" pitchFamily="34" charset="0"/>
                          <a:ea typeface="MS Mincho"/>
                        </a:rPr>
                        <a:t>The contact allowed only partial update OR the line was interrupted while updating and unable to be contacted thereafter </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12430">
                <a:tc>
                  <a:txBody>
                    <a:bodyPr/>
                    <a:lstStyle/>
                    <a:p>
                      <a:pPr algn="ctr">
                        <a:spcAft>
                          <a:spcPts val="0"/>
                        </a:spcAft>
                      </a:pPr>
                      <a:r>
                        <a:rPr lang="en-US" sz="1500">
                          <a:solidFill>
                            <a:srgbClr val="000000"/>
                          </a:solidFill>
                          <a:latin typeface="Tw Cen MT" pitchFamily="34" charset="0"/>
                          <a:ea typeface="MS Mincho"/>
                        </a:rPr>
                        <a:t>3</a:t>
                      </a:r>
                      <a:endParaRPr lang="en-SG" sz="150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a:solidFill>
                            <a:srgbClr val="000000"/>
                          </a:solidFill>
                          <a:latin typeface="Tw Cen MT" pitchFamily="34" charset="0"/>
                          <a:ea typeface="MS Mincho"/>
                        </a:rPr>
                        <a:t>DR</a:t>
                      </a:r>
                      <a:endParaRPr lang="en-SG" sz="1500">
                        <a:latin typeface="Tw Cen MT" pitchFamily="34" charset="0"/>
                        <a:ea typeface="MS Mincho"/>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a:solidFill>
                            <a:srgbClr val="000000"/>
                          </a:solidFill>
                          <a:latin typeface="Tw Cen MT" pitchFamily="34" charset="0"/>
                          <a:ea typeface="MS Mincho"/>
                        </a:rPr>
                        <a:t>Duplicate/Incorrect Record</a:t>
                      </a:r>
                      <a:endParaRPr lang="en-SG" sz="150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dirty="0">
                          <a:solidFill>
                            <a:srgbClr val="000000"/>
                          </a:solidFill>
                          <a:latin typeface="Tw Cen MT" pitchFamily="34" charset="0"/>
                          <a:ea typeface="MS Mincho"/>
                        </a:rPr>
                        <a:t>After verified and updated, it is concluded as duplicate record. </a:t>
                      </a:r>
                      <a:r>
                        <a:rPr lang="en-US" sz="1500" dirty="0" err="1">
                          <a:solidFill>
                            <a:srgbClr val="000000"/>
                          </a:solidFill>
                          <a:latin typeface="Tw Cen MT" pitchFamily="34" charset="0"/>
                          <a:ea typeface="MS Mincho"/>
                        </a:rPr>
                        <a:t>Eg</a:t>
                      </a:r>
                      <a:r>
                        <a:rPr lang="en-US" sz="1500" dirty="0">
                          <a:solidFill>
                            <a:srgbClr val="000000"/>
                          </a:solidFill>
                          <a:latin typeface="Tw Cen MT" pitchFamily="34" charset="0"/>
                          <a:ea typeface="MS Mincho"/>
                        </a:rPr>
                        <a:t> : Same person with two different emails, phone numbers, etc</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41619">
                <a:tc>
                  <a:txBody>
                    <a:bodyPr/>
                    <a:lstStyle/>
                    <a:p>
                      <a:pPr algn="ctr">
                        <a:spcAft>
                          <a:spcPts val="0"/>
                        </a:spcAft>
                      </a:pPr>
                      <a:r>
                        <a:rPr lang="en-US" sz="1500">
                          <a:solidFill>
                            <a:srgbClr val="000000"/>
                          </a:solidFill>
                          <a:latin typeface="Tw Cen MT" pitchFamily="34" charset="0"/>
                          <a:ea typeface="MS Mincho"/>
                        </a:rPr>
                        <a:t>4</a:t>
                      </a:r>
                      <a:endParaRPr lang="en-SG" sz="150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a:solidFill>
                            <a:srgbClr val="000000"/>
                          </a:solidFill>
                          <a:latin typeface="Tw Cen MT" pitchFamily="34" charset="0"/>
                          <a:ea typeface="MS Mincho"/>
                        </a:rPr>
                        <a:t>ND</a:t>
                      </a:r>
                      <a:endParaRPr lang="en-SG" sz="1500">
                        <a:latin typeface="Tw Cen MT" pitchFamily="34" charset="0"/>
                        <a:ea typeface="MS Mincho"/>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dirty="0">
                          <a:solidFill>
                            <a:srgbClr val="000000"/>
                          </a:solidFill>
                          <a:latin typeface="Tw Cen MT" pitchFamily="34" charset="0"/>
                          <a:ea typeface="MS Mincho"/>
                        </a:rPr>
                        <a:t>Refused/Not disclosed</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dirty="0">
                          <a:solidFill>
                            <a:srgbClr val="000000"/>
                          </a:solidFill>
                          <a:latin typeface="Tw Cen MT" pitchFamily="34" charset="0"/>
                          <a:ea typeface="MS Mincho"/>
                        </a:rPr>
                        <a:t>The contact unwilling to update at all. </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40062">
                <a:tc>
                  <a:txBody>
                    <a:bodyPr/>
                    <a:lstStyle/>
                    <a:p>
                      <a:pPr algn="ctr">
                        <a:spcAft>
                          <a:spcPts val="0"/>
                        </a:spcAft>
                      </a:pPr>
                      <a:r>
                        <a:rPr lang="en-US" sz="1500">
                          <a:solidFill>
                            <a:srgbClr val="000000"/>
                          </a:solidFill>
                          <a:latin typeface="Tw Cen MT" pitchFamily="34" charset="0"/>
                          <a:ea typeface="Calibri"/>
                        </a:rPr>
                        <a:t>5</a:t>
                      </a:r>
                      <a:endParaRPr lang="en-SG" sz="150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a:solidFill>
                            <a:srgbClr val="000000"/>
                          </a:solidFill>
                          <a:latin typeface="Tw Cen MT" pitchFamily="34" charset="0"/>
                          <a:ea typeface="MS Mincho"/>
                        </a:rPr>
                        <a:t>UC</a:t>
                      </a:r>
                      <a:endParaRPr lang="en-SG" sz="1500">
                        <a:latin typeface="Tw Cen MT" pitchFamily="34" charset="0"/>
                        <a:ea typeface="MS Mincho"/>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b="1" dirty="0" err="1">
                          <a:solidFill>
                            <a:srgbClr val="000000"/>
                          </a:solidFill>
                          <a:latin typeface="Tw Cen MT" pitchFamily="34" charset="0"/>
                          <a:ea typeface="MS Mincho"/>
                        </a:rPr>
                        <a:t>Uncontactable</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dirty="0">
                          <a:solidFill>
                            <a:srgbClr val="000000"/>
                          </a:solidFill>
                          <a:latin typeface="Tw Cen MT" pitchFamily="34" charset="0"/>
                          <a:ea typeface="MS Mincho"/>
                        </a:rPr>
                        <a:t>The phone numbers are valid, however unable to reach the person after 5 attempts in 3 different days</a:t>
                      </a:r>
                      <a:endParaRPr lang="en-SG" sz="1500" dirty="0">
                        <a:latin typeface="Tw Cen MT" pitchFamily="34" charset="0"/>
                        <a:ea typeface="MS Mincho"/>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13314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DATA CLEANSING </a:t>
            </a:r>
            <a:br>
              <a:rPr lang="en-SG" altLang="en-US" dirty="0"/>
            </a:br>
            <a:r>
              <a:rPr lang="en-SG" altLang="en-US" sz="1600" cap="all" dirty="0"/>
              <a:t>Benefits of Our Solutions</a:t>
            </a:r>
          </a:p>
        </p:txBody>
      </p:sp>
      <p:sp>
        <p:nvSpPr>
          <p:cNvPr id="3" name="Rectangle 3"/>
          <p:cNvSpPr>
            <a:spLocks noChangeArrowheads="1"/>
          </p:cNvSpPr>
          <p:nvPr/>
        </p:nvSpPr>
        <p:spPr bwMode="auto">
          <a:xfrm>
            <a:off x="279340" y="1305953"/>
            <a:ext cx="8423275" cy="5653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Marketing can attract new customers efficiently</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Confidence of having accurate data for users </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Reduced manual cleansing, resulting in a reduction of errors </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Reduction in postage and distribution costs, through elimination of duplicate or incorrectly addressed mails </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Reduction in annoyance level of customers through correction of incomplete or incorrect data </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Cross-sell or up-sell to existing customers effectively </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Greater assurance of correct data used in customer analysis reports. </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Data manipulation to suit varying communication and mailing formats </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Higher response rates for mail outs from cleansed data </a:t>
            </a:r>
          </a:p>
          <a:p>
            <a:pPr marL="285750" indent="-285750" algn="l">
              <a:spcBef>
                <a:spcPts val="0"/>
              </a:spcBef>
              <a:spcAft>
                <a:spcPts val="1800"/>
              </a:spcAft>
              <a:buClr>
                <a:schemeClr val="tx1"/>
              </a:buClr>
              <a:buBlip>
                <a:blip r:embed="rId2"/>
              </a:buBlip>
            </a:pPr>
            <a:r>
              <a:rPr lang="en-SG" altLang="en-US" sz="1600" kern="0" dirty="0">
                <a:solidFill>
                  <a:schemeClr val="tx1">
                    <a:lumMod val="85000"/>
                    <a:lumOff val="15000"/>
                  </a:schemeClr>
                </a:solidFill>
                <a:latin typeface="+mj-lt"/>
                <a:cs typeface="+mn-cs"/>
              </a:rPr>
              <a:t>Reducing risks of fraud by verification of customer address details </a:t>
            </a:r>
          </a:p>
        </p:txBody>
      </p:sp>
    </p:spTree>
    <p:extLst>
      <p:ext uri="{BB962C8B-B14F-4D97-AF65-F5344CB8AC3E}">
        <p14:creationId xmlns:p14="http://schemas.microsoft.com/office/powerpoint/2010/main" val="1215765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30" y="162363"/>
            <a:ext cx="6840538" cy="1008063"/>
          </a:xfrm>
        </p:spPr>
        <p:txBody>
          <a:bodyPr anchor="ctr"/>
          <a:lstStyle/>
          <a:p>
            <a:r>
              <a:rPr lang="en-SG" altLang="en-US" b="1" dirty="0"/>
              <a:t>OUR CLIENTELE </a:t>
            </a:r>
            <a:br>
              <a:rPr lang="en-SG" altLang="en-US" dirty="0"/>
            </a:br>
            <a:r>
              <a:rPr lang="en-SG" altLang="en-US" sz="1800" cap="all" dirty="0"/>
              <a:t>Global Customers</a:t>
            </a:r>
            <a:endParaRPr lang="en-SG" sz="2000" cap="all" dirty="0"/>
          </a:p>
        </p:txBody>
      </p:sp>
      <p:pic>
        <p:nvPicPr>
          <p:cNvPr id="8" name="Picture 9"/>
          <p:cNvPicPr>
            <a:picLocks noChangeAspect="1" noChangeArrowheads="1"/>
          </p:cNvPicPr>
          <p:nvPr/>
        </p:nvPicPr>
        <p:blipFill rotWithShape="1">
          <a:blip r:embed="rId2">
            <a:extLst>
              <a:ext uri="{28A0092B-C50C-407E-A947-70E740481C1C}">
                <a14:useLocalDpi xmlns:a14="http://schemas.microsoft.com/office/drawing/2010/main" val="0"/>
              </a:ext>
            </a:extLst>
          </a:blip>
          <a:srcRect t="47873"/>
          <a:stretch/>
        </p:blipFill>
        <p:spPr bwMode="auto">
          <a:xfrm>
            <a:off x="2206551" y="2757498"/>
            <a:ext cx="1943390" cy="542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6809" y="3520693"/>
            <a:ext cx="1458856" cy="27125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0055" y="2176404"/>
            <a:ext cx="1668833" cy="54923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5718" y="3294786"/>
            <a:ext cx="1378732" cy="59771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254" y="3376404"/>
            <a:ext cx="2259297" cy="43448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64460" y="5130390"/>
            <a:ext cx="531628" cy="781806"/>
          </a:xfrm>
          <a:prstGeom prst="rect">
            <a:avLst/>
          </a:prstGeom>
          <a:solidFill>
            <a:schemeClr val="bg1">
              <a:lumMod val="50000"/>
            </a:schemeClr>
          </a:solidFill>
        </p:spPr>
      </p:pic>
      <p:pic>
        <p:nvPicPr>
          <p:cNvPr id="19"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18433" y="4167240"/>
            <a:ext cx="550089" cy="59792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11970" y="4008610"/>
            <a:ext cx="1459938" cy="45759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BMC Software"/>
          <p:cNvPicPr>
            <a:picLocks noChangeAspect="1" noChangeArrowheads="1"/>
          </p:cNvPicPr>
          <p:nvPr/>
        </p:nvPicPr>
        <p:blipFill rotWithShape="1">
          <a:blip r:embed="rId10">
            <a:extLst>
              <a:ext uri="{28A0092B-C50C-407E-A947-70E740481C1C}">
                <a14:useLocalDpi xmlns:a14="http://schemas.microsoft.com/office/drawing/2010/main" val="0"/>
              </a:ext>
            </a:extLst>
          </a:blip>
          <a:srcRect r="19657"/>
          <a:stretch/>
        </p:blipFill>
        <p:spPr bwMode="auto">
          <a:xfrm>
            <a:off x="6213897" y="4105200"/>
            <a:ext cx="1978767" cy="413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6"/>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274679" y="1218465"/>
            <a:ext cx="778426" cy="774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7"/>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4377927" y="1385233"/>
            <a:ext cx="1103576" cy="441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8"/>
          <p:cNvPicPr>
            <a:picLocks noChangeAspect="1" noChangeArrowheads="1"/>
          </p:cNvPicPr>
          <p:nvPr/>
        </p:nvPicPr>
        <p:blipFill rotWithShape="1">
          <a:blip r:embed="rId13" cstate="email">
            <a:extLst>
              <a:ext uri="{28A0092B-C50C-407E-A947-70E740481C1C}">
                <a14:useLocalDpi xmlns:a14="http://schemas.microsoft.com/office/drawing/2010/main" val="0"/>
              </a:ext>
            </a:extLst>
          </a:blip>
          <a:srcRect t="18194" b="5400"/>
          <a:stretch/>
        </p:blipFill>
        <p:spPr bwMode="auto">
          <a:xfrm>
            <a:off x="1216902" y="1283962"/>
            <a:ext cx="1070595" cy="694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12"/>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7767245" y="1341442"/>
            <a:ext cx="1191365" cy="751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16"/>
          <p:cNvPicPr>
            <a:picLocks noChangeAspect="1" noChangeArrowheads="1"/>
          </p:cNvPicPr>
          <p:nvPr/>
        </p:nvPicPr>
        <p:blipFill rotWithShape="1">
          <a:blip r:embed="rId15" cstate="email">
            <a:extLst>
              <a:ext uri="{28A0092B-C50C-407E-A947-70E740481C1C}">
                <a14:useLocalDpi xmlns:a14="http://schemas.microsoft.com/office/drawing/2010/main" val="0"/>
              </a:ext>
            </a:extLst>
          </a:blip>
          <a:srcRect/>
          <a:stretch/>
        </p:blipFill>
        <p:spPr bwMode="auto">
          <a:xfrm>
            <a:off x="4970801" y="4569628"/>
            <a:ext cx="1456103" cy="625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9"/>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5664189" y="1409400"/>
            <a:ext cx="1981200" cy="393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10"/>
          <p:cNvPicPr>
            <a:picLocks noChangeAspect="1" noChangeArrowheads="1"/>
          </p:cNvPicPr>
          <p:nvPr/>
        </p:nvPicPr>
        <p:blipFill rotWithShape="1">
          <a:blip r:embed="rId17" cstate="email">
            <a:extLst>
              <a:ext uri="{28A0092B-C50C-407E-A947-70E740481C1C}">
                <a14:useLocalDpi xmlns:a14="http://schemas.microsoft.com/office/drawing/2010/main" val="0"/>
              </a:ext>
            </a:extLst>
          </a:blip>
          <a:srcRect/>
          <a:stretch/>
        </p:blipFill>
        <p:spPr bwMode="auto">
          <a:xfrm>
            <a:off x="2606450" y="3889588"/>
            <a:ext cx="1812912" cy="5993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13"/>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7669422" y="6032028"/>
            <a:ext cx="1103099" cy="369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
          <p:cNvPicPr>
            <a:picLocks noChangeAspect="1" noChangeArrowheads="1"/>
          </p:cNvPicPr>
          <p:nvPr/>
        </p:nvPicPr>
        <p:blipFill>
          <a:blip r:embed="rId19" cstate="email">
            <a:extLst>
              <a:ext uri="{28A0092B-C50C-407E-A947-70E740481C1C}">
                <a14:useLocalDpi xmlns:a14="http://schemas.microsoft.com/office/drawing/2010/main" val="0"/>
              </a:ext>
            </a:extLst>
          </a:blip>
          <a:srcRect/>
          <a:stretch>
            <a:fillRect/>
          </a:stretch>
        </p:blipFill>
        <p:spPr bwMode="auto">
          <a:xfrm>
            <a:off x="264776" y="2090904"/>
            <a:ext cx="1079118" cy="560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11"/>
          <p:cNvPicPr>
            <a:picLocks noChangeAspect="1" noChangeArrowheads="1"/>
          </p:cNvPicPr>
          <p:nvPr/>
        </p:nvPicPr>
        <p:blipFill>
          <a:blip r:embed="rId20" cstate="email">
            <a:extLst>
              <a:ext uri="{28A0092B-C50C-407E-A947-70E740481C1C}">
                <a14:useLocalDpi xmlns:a14="http://schemas.microsoft.com/office/drawing/2010/main" val="0"/>
              </a:ext>
            </a:extLst>
          </a:blip>
          <a:srcRect/>
          <a:stretch>
            <a:fillRect/>
          </a:stretch>
        </p:blipFill>
        <p:spPr bwMode="auto">
          <a:xfrm>
            <a:off x="4096227" y="3300348"/>
            <a:ext cx="1606624" cy="644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3"/>
          <p:cNvPicPr>
            <a:picLocks noChangeAspect="1" noChangeArrowheads="1"/>
          </p:cNvPicPr>
          <p:nvPr/>
        </p:nvPicPr>
        <p:blipFill rotWithShape="1">
          <a:blip r:embed="rId21" cstate="email">
            <a:extLst>
              <a:ext uri="{28A0092B-C50C-407E-A947-70E740481C1C}">
                <a14:useLocalDpi xmlns:a14="http://schemas.microsoft.com/office/drawing/2010/main" val="0"/>
              </a:ext>
            </a:extLst>
          </a:blip>
          <a:srcRect/>
          <a:stretch/>
        </p:blipFill>
        <p:spPr bwMode="auto">
          <a:xfrm>
            <a:off x="168524" y="4583108"/>
            <a:ext cx="1531531" cy="612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4"/>
          <p:cNvPicPr>
            <a:picLocks noChangeAspect="1" noChangeArrowheads="1"/>
          </p:cNvPicPr>
          <p:nvPr/>
        </p:nvPicPr>
        <p:blipFill>
          <a:blip r:embed="rId22" cstate="email">
            <a:extLst>
              <a:ext uri="{28A0092B-C50C-407E-A947-70E740481C1C}">
                <a14:useLocalDpi xmlns:a14="http://schemas.microsoft.com/office/drawing/2010/main" val="0"/>
              </a:ext>
            </a:extLst>
          </a:blip>
          <a:srcRect/>
          <a:stretch>
            <a:fillRect/>
          </a:stretch>
        </p:blipFill>
        <p:spPr bwMode="auto">
          <a:xfrm>
            <a:off x="1760829" y="4004502"/>
            <a:ext cx="743068" cy="5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6"/>
          <p:cNvPicPr>
            <a:picLocks noChangeAspect="1" noChangeArrowheads="1"/>
          </p:cNvPicPr>
          <p:nvPr/>
        </p:nvPicPr>
        <p:blipFill>
          <a:blip r:embed="rId23" cstate="email">
            <a:extLst>
              <a:ext uri="{28A0092B-C50C-407E-A947-70E740481C1C}">
                <a14:useLocalDpi xmlns:a14="http://schemas.microsoft.com/office/drawing/2010/main" val="0"/>
              </a:ext>
            </a:extLst>
          </a:blip>
          <a:srcRect/>
          <a:stretch>
            <a:fillRect/>
          </a:stretch>
        </p:blipFill>
        <p:spPr bwMode="auto">
          <a:xfrm>
            <a:off x="7668345" y="2847638"/>
            <a:ext cx="1100177" cy="518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36"/>
          <p:cNvPicPr>
            <a:picLocks noChangeAspect="1" noChangeArrowheads="1"/>
          </p:cNvPicPr>
          <p:nvPr/>
        </p:nvPicPr>
        <p:blipFill>
          <a:blip r:embed="rId24" cstate="email">
            <a:extLst>
              <a:ext uri="{28A0092B-C50C-407E-A947-70E740481C1C}">
                <a14:useLocalDpi xmlns:a14="http://schemas.microsoft.com/office/drawing/2010/main" val="0"/>
              </a:ext>
            </a:extLst>
          </a:blip>
          <a:srcRect/>
          <a:stretch>
            <a:fillRect/>
          </a:stretch>
        </p:blipFill>
        <p:spPr bwMode="auto">
          <a:xfrm>
            <a:off x="225722" y="2716158"/>
            <a:ext cx="1784001" cy="588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37"/>
          <p:cNvPicPr>
            <a:picLocks noChangeAspect="1" noChangeArrowheads="1"/>
          </p:cNvPicPr>
          <p:nvPr/>
        </p:nvPicPr>
        <p:blipFill rotWithShape="1">
          <a:blip r:embed="rId25" cstate="email">
            <a:extLst>
              <a:ext uri="{28A0092B-C50C-407E-A947-70E740481C1C}">
                <a14:useLocalDpi xmlns:a14="http://schemas.microsoft.com/office/drawing/2010/main" val="0"/>
              </a:ext>
            </a:extLst>
          </a:blip>
          <a:srcRect/>
          <a:stretch/>
        </p:blipFill>
        <p:spPr bwMode="auto">
          <a:xfrm>
            <a:off x="5879424" y="2757498"/>
            <a:ext cx="1382858" cy="462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3"/>
          <p:cNvPicPr>
            <a:picLocks noChangeAspect="1" noChangeArrowheads="1"/>
          </p:cNvPicPr>
          <p:nvPr/>
        </p:nvPicPr>
        <p:blipFill>
          <a:blip r:embed="rId26" cstate="email">
            <a:extLst>
              <a:ext uri="{28A0092B-C50C-407E-A947-70E740481C1C}">
                <a14:useLocalDpi xmlns:a14="http://schemas.microsoft.com/office/drawing/2010/main" val="0"/>
              </a:ext>
            </a:extLst>
          </a:blip>
          <a:srcRect/>
          <a:stretch>
            <a:fillRect/>
          </a:stretch>
        </p:blipFill>
        <p:spPr bwMode="auto">
          <a:xfrm>
            <a:off x="243173" y="4138946"/>
            <a:ext cx="1466856" cy="279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10"/>
          <p:cNvPicPr>
            <a:picLocks noChangeAspect="1" noChangeArrowheads="1"/>
          </p:cNvPicPr>
          <p:nvPr/>
        </p:nvPicPr>
        <p:blipFill rotWithShape="1">
          <a:blip r:embed="rId27">
            <a:extLst>
              <a:ext uri="{28A0092B-C50C-407E-A947-70E740481C1C}">
                <a14:useLocalDpi xmlns:a14="http://schemas.microsoft.com/office/drawing/2010/main" val="0"/>
              </a:ext>
            </a:extLst>
          </a:blip>
          <a:srcRect t="31431" b="34761"/>
          <a:stretch/>
        </p:blipFill>
        <p:spPr bwMode="auto">
          <a:xfrm>
            <a:off x="1637840" y="4706159"/>
            <a:ext cx="1952313" cy="49439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p:cNvPicPr>
            <a:picLocks noChangeAspect="1" noChangeArrowheads="1"/>
          </p:cNvPicPr>
          <p:nvPr/>
        </p:nvPicPr>
        <p:blipFill rotWithShape="1">
          <a:blip r:embed="rId28">
            <a:extLst>
              <a:ext uri="{28A0092B-C50C-407E-A947-70E740481C1C}">
                <a14:useLocalDpi xmlns:a14="http://schemas.microsoft.com/office/drawing/2010/main" val="0"/>
              </a:ext>
            </a:extLst>
          </a:blip>
          <a:srcRect l="2744" r="74982" b="27368"/>
          <a:stretch/>
        </p:blipFill>
        <p:spPr bwMode="auto">
          <a:xfrm>
            <a:off x="3454532" y="4706159"/>
            <a:ext cx="1499195" cy="4562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vmware"/>
          <p:cNvPicPr>
            <a:picLocks noChangeAspect="1" noChangeArrowheads="1"/>
          </p:cNvPicPr>
          <p:nvPr/>
        </p:nvPicPr>
        <p:blipFill rotWithShape="1">
          <a:blip r:embed="rId29">
            <a:extLst>
              <a:ext uri="{28A0092B-C50C-407E-A947-70E740481C1C}">
                <a14:useLocalDpi xmlns:a14="http://schemas.microsoft.com/office/drawing/2010/main" val="0"/>
              </a:ext>
            </a:extLst>
          </a:blip>
          <a:srcRect t="22230"/>
          <a:stretch/>
        </p:blipFill>
        <p:spPr bwMode="auto">
          <a:xfrm>
            <a:off x="2332584" y="1284673"/>
            <a:ext cx="1905000" cy="74075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3658781" y="2146100"/>
            <a:ext cx="1531010" cy="505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5415986" y="2130765"/>
            <a:ext cx="1671639" cy="681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Picture 3"/>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4179355" y="2811031"/>
            <a:ext cx="1444434" cy="398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 name="Picture 9"/>
          <p:cNvPicPr>
            <a:picLocks noChangeAspect="1" noChangeArrowheads="1"/>
          </p:cNvPicPr>
          <p:nvPr/>
        </p:nvPicPr>
        <p:blipFill rotWithShape="1">
          <a:blip r:embed="rId33" cstate="email">
            <a:extLst>
              <a:ext uri="{28A0092B-C50C-407E-A947-70E740481C1C}">
                <a14:useLocalDpi xmlns:a14="http://schemas.microsoft.com/office/drawing/2010/main" val="0"/>
              </a:ext>
            </a:extLst>
          </a:blip>
          <a:srcRect/>
          <a:stretch/>
        </p:blipFill>
        <p:spPr bwMode="auto">
          <a:xfrm>
            <a:off x="7123559" y="2095356"/>
            <a:ext cx="1752166" cy="684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8"/>
          <p:cNvPicPr>
            <a:picLocks noChangeAspect="1" noChangeArrowheads="1"/>
          </p:cNvPicPr>
          <p:nvPr/>
        </p:nvPicPr>
        <p:blipFill rotWithShape="1">
          <a:blip r:embed="rId34" cstate="email">
            <a:extLst>
              <a:ext uri="{28A0092B-C50C-407E-A947-70E740481C1C}">
                <a14:useLocalDpi xmlns:a14="http://schemas.microsoft.com/office/drawing/2010/main" val="0"/>
              </a:ext>
            </a:extLst>
          </a:blip>
          <a:srcRect/>
          <a:stretch/>
        </p:blipFill>
        <p:spPr bwMode="auto">
          <a:xfrm>
            <a:off x="1887602" y="5411250"/>
            <a:ext cx="1566930" cy="420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10"/>
          <p:cNvPicPr>
            <a:picLocks noChangeAspect="1" noChangeArrowheads="1"/>
          </p:cNvPicPr>
          <p:nvPr/>
        </p:nvPicPr>
        <p:blipFill rotWithShape="1">
          <a:blip r:embed="rId35" cstate="email">
            <a:extLst>
              <a:ext uri="{28A0092B-C50C-407E-A947-70E740481C1C}">
                <a14:useLocalDpi xmlns:a14="http://schemas.microsoft.com/office/drawing/2010/main" val="0"/>
              </a:ext>
            </a:extLst>
          </a:blip>
          <a:srcRect/>
          <a:stretch/>
        </p:blipFill>
        <p:spPr bwMode="auto">
          <a:xfrm>
            <a:off x="5282221" y="5367388"/>
            <a:ext cx="1684294" cy="350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4" name="Picture 11"/>
          <p:cNvPicPr>
            <a:picLocks noChangeAspect="1" noChangeArrowheads="1"/>
          </p:cNvPicPr>
          <p:nvPr/>
        </p:nvPicPr>
        <p:blipFill>
          <a:blip r:embed="rId36" cstate="email">
            <a:extLst>
              <a:ext uri="{28A0092B-C50C-407E-A947-70E740481C1C}">
                <a14:useLocalDpi xmlns:a14="http://schemas.microsoft.com/office/drawing/2010/main" val="0"/>
              </a:ext>
            </a:extLst>
          </a:blip>
          <a:srcRect/>
          <a:stretch>
            <a:fillRect/>
          </a:stretch>
        </p:blipFill>
        <p:spPr bwMode="auto">
          <a:xfrm>
            <a:off x="6680393" y="4673130"/>
            <a:ext cx="1287513" cy="560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 name="Picture 12"/>
          <p:cNvPicPr>
            <a:picLocks noChangeAspect="1" noChangeArrowheads="1"/>
          </p:cNvPicPr>
          <p:nvPr/>
        </p:nvPicPr>
        <p:blipFill>
          <a:blip r:embed="rId37" cstate="email">
            <a:extLst>
              <a:ext uri="{28A0092B-C50C-407E-A947-70E740481C1C}">
                <a14:useLocalDpi xmlns:a14="http://schemas.microsoft.com/office/drawing/2010/main" val="0"/>
              </a:ext>
            </a:extLst>
          </a:blip>
          <a:srcRect/>
          <a:stretch>
            <a:fillRect/>
          </a:stretch>
        </p:blipFill>
        <p:spPr bwMode="auto">
          <a:xfrm>
            <a:off x="280651" y="5300789"/>
            <a:ext cx="1496274" cy="543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 name="Picture 13"/>
          <p:cNvPicPr>
            <a:picLocks noChangeAspect="1" noChangeArrowheads="1"/>
          </p:cNvPicPr>
          <p:nvPr/>
        </p:nvPicPr>
        <p:blipFill>
          <a:blip r:embed="rId38" cstate="email">
            <a:extLst>
              <a:ext uri="{28A0092B-C50C-407E-A947-70E740481C1C}">
                <a14:useLocalDpi xmlns:a14="http://schemas.microsoft.com/office/drawing/2010/main" val="0"/>
              </a:ext>
            </a:extLst>
          </a:blip>
          <a:srcRect/>
          <a:stretch>
            <a:fillRect/>
          </a:stretch>
        </p:blipFill>
        <p:spPr bwMode="auto">
          <a:xfrm>
            <a:off x="3567560" y="5380050"/>
            <a:ext cx="1620735" cy="396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7" name="Picture 14"/>
          <p:cNvPicPr>
            <a:picLocks noChangeAspect="1" noChangeArrowheads="1"/>
          </p:cNvPicPr>
          <p:nvPr/>
        </p:nvPicPr>
        <p:blipFill>
          <a:blip r:embed="rId39" cstate="email">
            <a:extLst>
              <a:ext uri="{28A0092B-C50C-407E-A947-70E740481C1C}">
                <a14:useLocalDpi xmlns:a14="http://schemas.microsoft.com/office/drawing/2010/main" val="0"/>
              </a:ext>
            </a:extLst>
          </a:blip>
          <a:srcRect/>
          <a:stretch>
            <a:fillRect/>
          </a:stretch>
        </p:blipFill>
        <p:spPr bwMode="auto">
          <a:xfrm>
            <a:off x="7273271" y="5426619"/>
            <a:ext cx="776916" cy="291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descr="http://rosetta-intl.com/Content/Images/09fb0580-4c47-45f3-8949-292ebaa35756MarketProbe.jpg"/>
          <p:cNvPicPr>
            <a:picLocks noChangeAspect="1"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264231" y="5948074"/>
            <a:ext cx="1364424" cy="453549"/>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1656827" y="5992673"/>
            <a:ext cx="1401321" cy="490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rotWithShape="1">
          <a:blip r:embed="rId42">
            <a:extLst>
              <a:ext uri="{28A0092B-C50C-407E-A947-70E740481C1C}">
                <a14:useLocalDpi xmlns:a14="http://schemas.microsoft.com/office/drawing/2010/main" val="0"/>
              </a:ext>
            </a:extLst>
          </a:blip>
          <a:srcRect l="8936" t="23128" r="7089" b="20592"/>
          <a:stretch/>
        </p:blipFill>
        <p:spPr bwMode="auto">
          <a:xfrm>
            <a:off x="3037581" y="5960778"/>
            <a:ext cx="1534419" cy="490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AutoShape 2" descr="data:image/jpeg;base64,/9j/4AAQSkZJRgABAQAAAQABAAD/2wCEAAkGBxMHBhUUBxQWFBUVGSAYFxgYGCYdHRsgHB0jICAjHxsfIiggIh0lHCAbIjEhJSkrLi4uHyAzOTMvNy4tLiwBCgoKDg0NGBAQGzcmHyU3MjI0Mjc3Nys4NzQ3MDYrNCs3ODcvLi81Nys0Nyw4NCwsNC0vLDcvNzcsNys3LjcsNP/AABEIAKgBLAMBIgACEQEDEQH/xAAcAAEAAwEBAQEBAAAAAAAAAAAABgcIBQQDAQL/xABNEAABAwIDBAMIDQkHBQAAAAABAAIDBBEFBiEHEjFBE1FhCCIyNnGBkbEUFiNCVGJyc3SCk6GzFRczN1KSssHRNENTY8PS4iQ1g5Tx/8QAGwEBAAMBAQEBAAAAAAAAAAAAAAQFBgMCBwH/xAA0EQEAAQMBAwcKBwAAAAAAAAAAAQIDBBEFEjEGE1FTgaHRFBYhMzRCYXGCwRUjMkGx4fD/2gAMAwEAAhEDEQA/ALxREQEREBERAREQEREBERAREQEREBERAREQEREBERAREQEREBERAREQEREBERAREQEREBERAREQEREBERAREQEREBERAREQEREBERAREQEREBERAREQEREBERAREQEREBcj20UXwqD7Rv8AVddZgd4Si5N+bWmkcV5sXZNGfzm9VMbunD46+DRHtoovhUH2jf6p7aKL4VB9o3+qzuijeX1dC9807PWT3NEe2ii+FQfaN/qntoovhUH2jf6rO6J5fV0HmnZ6ye5pCixumxCbcoZ4pHWvuseCbeQFe9Utsi8bD8071tV0qbYuzco3pZna2DThZHNUzr6Il5cToW4lh74py4NkaWktduuseojUFQLENlIjYXZbrqymlHg3mLmadY0dr5fMeCsdF2VisMg54qocxOwvPADalv6KUaCUAX1toSRqHC1+BAPGz1SvdCxHDq6graOzZY3lt7andLXs8wO9p8ZXLSzCppmvbwc0OHnF0H1REQEREBERAREQEREBERAREQEREBERAREQEREBERAREQFmF3hLTyzC7wlXZ/u9rZckeN76fu/ERfehpHV1UGU41PWbAAakk8gBck8gFXRGrZVVRTEzPB8EX64bruvtC/EfqbbIvGw/NO9bVdKpbZF42H5p3rarpVvheqfO+U3t/ZAiL8JsNVLZ5Q/dK4kH19JTsOrGvlcPlkNb/A/0q7MEh9jYLAx3vYmN9DQFmjFKs7QtrjRF30ck7Y2dXRRnU+dgc+3aVqRAREQEUVzln+iyfZuKPLpSLiKMbz7dZ1AaPlEX5XUZpNrctdF0lDhNbJD/AIjWk+izbH0oLQRV5VbXaFuV5amk3jLEQ32NJ3km842AI10GpJF7AHnop3h9R7MoI5CLb7GutxtvAG10HoRVpn/a7FlHG/Y0EBqHtAMh6TcDd4XAHeuubWPLiPNNssY7FmXAoqmgvuSC9jxBBsQe0EEIOqiIgIiICIiAiLiZwzNFlLBTUYiHuYHBu6wAuJceVyB1njyQdtFVtNtwo6sn2LSVr7cd2Npt6Hr5P28UEbyH09WCNCCxlwftEFroqwn22UtNHvVFHXMHW6JoHpL1Jsi55p87QyuwxsjOiIDhIAD3wNiN1x00KCUoiICL51EwpoHPm0a0FxNr6AXOg14KvMT21YZQ36IzSu6mxFv4m6gsdFF9n2cW52wmSeCIxNZKYgHO3ibNa65sBbwrW14cVKEBZhd4S08swu8JV2f7va2XJHje+n7vxditP5HozBH+mePdzzaOIiB9Bf22HvTf+cHaKKB1VKAdw7sIPvpDrfyMHfHt3BzXKe8yPJeSSdSTxKg/pj4y1U/m3NPdp75/r+fk/ERF4Sk22ReNh+ad62q6VS2yLxsPzTvW1XSrfC9U+dcpvb+yBV3ttzX7XspmKmdaeqvG23FrPfu9B3R2u7FPa6rZh9G+WscGMjaXOceAAFyVk/NeMz7RM7b1M0kyuEUEf7Lb96DbylxPAEnkpbPJ33OeXOnxCaunHexjoovlOF3kdobYfXKvxcfKWAsyzl2GmptRG2znWtvOOrned1z2aBdhAXmxKrFBh0kr9RGxzz9UE/yXpXmxKkFfh0kT9BIxzD5HAj+aDL2z6l9u+0xhx89J0jnSyA8HboLg35NwBb9kWWqGMEbAGAADQAcAsbNdU5NzN3t4qimk6uY8vFrh5iD2q/Mj7ZKXHA2PHLUs/C5PuTj2OPg+R3pKDjd0HlCN2GjEKJgbIxwZOQLbzXaNcetwdZt+JBHUFbOA/wDYoPmmfwhfauoosUojHXMbLG+12uAc02NxodDqAV8sRp5RhLmYI5kUgaBGXNuxtre9HK3JBVG0/ZJUZjzM6qwOSL3UDpGyOLbOaA24IBuCANOR676WPkbLvtUyvDS7++YwS53C7nOLjYdVzYdgVGbSM143gONOpsSrLXaHNMADAWu5hwAeDcEceSt7Y/UPqtndM+qc573b5LnOLifdX8SdSgmaKoNquKY3luidPT1MDacy7jRHGN9odfd3i8G+gsSDxUZ2f7QMRq8NfSYYX1NdPMXMkmcXNiZujecSdAARo3gLnQ6NIaFRUBnPBMw5coTWVOIPla2xkEUrgGXNr9HZrS255DzWUl2MbSJsy1DqTHiHTNbvxyAAb4B1DgNN4XBBA1F+q5C2kXPx/F48BwaWorzZkTd424nkAO0mwHaVSWXcz4rtQzO6KlqHUVO0b7+h0LW3sAH6OLzcC9wNCbaWQX6qv24wOxiPD6GnNnVNT6A0WJt1Dfv5lw8/U2J7OIo6rB8QqKiEvDHsqXdIQSLjj702I0sQba66eLA9oOO5naZcIoqSfoju7wZ3zCRy3pQRccxxsgurA8HhwHDGQYWwMjYLADn2k83HiSeKyJnPxwrPpMv4jlsWkc59Kw1As4tBcOo21+9Y6zn44Vn0mX8RyDX7KdlZhYZVta9jmAOa4XBBGoIOhCrHZ5hIyhtUrqKC4imhbPDc+9DrAeYve36qtOj/ALGz5I9Sj2fszwZNwg1VWwPlPucTdA5xOtt7iGjUk/zICCToqQyJHiO06SWoxmunpqdjtxrKV3RXdYEgcdGgjV28TfivHmnGcS2VZlY1lTLWUso3miodvkgGzm7x1a4aG7bDvhodQgvtUN3S8DW1tE9oAc5soJtqQ0stc9m8fSVc2W8bizHgkVTQHvJW3seLTwLT2g3HmVPd0z+mofJN/poO93OHiTN9Kd+FErWVU9zh4kzfSnfhRK1kBUnnbJDcs4SJIpzNLLIyGGLc3d973WtfeNtLnhytzV2KB1Q9sG1iNhN4sNh6Rwv/AH02jQR2RjeHUVzuWqLmm9CZiZ+Rib3M1aa8eE8PnDz1OzH2TSwsdU7giZbdEdxvHV7rlw4u+4Acl5vzRt+FH7L/AJqzUXicW1P7JVO3M+mNIud0eCsvzRt+FH7L/mn5o2/Cj9l/zVmovzyS10PX4/tDrO6PBDMpZDGW8W6Zs5k7wt3dzd4ka33j1KZoqx2ybRPazRexsId/1Uo1I/uWnn8s+9HLj1X60UU0RpSr8nKu5NfOXZ1n/dCG7d8+/lCoOH4S68cZ93cD4TwdGeRp1Pxvk69nYHkf2JB+UcTb37xanBGrWnQv8rhoPi35OUB2S5DdnDGekrQRSwkGQ/tniGA9vF3UOokLUcbBFGGxgAAWAGgAHAAdS9o7+kREBEXEzriz8CyrUVFGGl8TC5ocLtv2gEG3nQc3POz+kzlDetb0cwFmTM8Idh5Ob2HtsQs9512bVuUnF1QzpYBwmjF2/WHFh8umuhK05lXFvy7lunqNLyxNe4N4BxHfAeR1x5l1HND2kPFwdCCgyxs/2nVWUpmsmJnpb99E43LR/lk+CR+z4J7L3WoMPrWYlQslonB0cjQ9rhzBFws17cMoxZZzGx+FtDIqlpcGDgxzSA4NHJpu025XI4WVv7DpHSbNafpbmxkAv1CR3/xBVHdD+Pjfo7P4nq3di36tKXyP/Feqi7ofx8b9HZ/E9W7sW/VpS+R/4r0HP2/fq8d87H6yoF3NsIdmOpcRq2EAHsLxf1BT3b9+rx3zsfrKg3c1/wDfar5pv8SC4c/sD8jV298GlPojcVnLYs8s2l0m6bXLwfJ0T1o/PfiPXfRZvwnLN2xn9ZdJ5X/hPQXbt3Y52zibouAfGXeTfH87KFdzOR7JrgeO7FbyXkv/ACV041BDU4RKzF93oHMcJd82aG21JPKw1vyWbct1EuVs7Pfs86XEYrbjrQu1aT4LrDiLAh+g7LXCC3tu7w3ZvNv8S+MDy74PqBUJ7mhrvZlaR4O7GD5bvt9117s24Nje0gxx1VNHQ07DvWfKHEu1Fzu99oCbDdHE6nlY+RMoxZMwIQUhL3E70khFi9x525AAAAch1m5ISJY1zn44Vn0mX8Ry2Usa5z8cKz6TL+I5BsSj/sbPkj1LPXdGYk6ozZDDfvIYQ4D40jjf7msWhaP+xs+SPUs2d0DAYtoJJ9/Cxw+9vragsPZHmnD8EyDBFX1cEct3ue1zwCCZHWuOvd3VHdvmPUWO4PTHCaiKaSOQghjgSGubqfJdoUn2V5Rw/F8g00tZSQyPcHBznMBJLZHN1PmUr/N/hfwGn+zCCCdzbXmXL9TC43EcoeNeHSNtp2XZfzlczumf01D5Jv8ATVrZaosOoKiZmWRTte0hs7YS0lpBcAHhpuCDvCx7VVPdM/pqHyTf6aDvdzh4kzfSnfhRK1lVPc4eJM30p34UStZAUH2YtNVJiFVLa9RWyBp/y4rMZ6LOU4UI2POHtM3ffMnma/rDulcde2xCCboiICIq82mbT4cpQuhw8tlqyPA4tjvzktz5hvE9gQejahtDjyZQblPZ9XIPc2cmj9t/xRyHvj2XIoPKGW6raJmdwe5xuekqJna7oJ9G8dQ1vZ1A2+uVsr1u0jH3vc4m7rz1DxcNv6LutwYLaW4BabytlynythDYMJbutGrifCe7m5x5uP3CwFgAEHowLB4cAwplPhjdyOMWA5nrJPNxOpK96KoNqWKz0eZ92kmljb0bTZkhaOJ5Arleuxbp3pTtnYNWbe5qmdPRqt9FnH8v1fwmf7V39VNNlGKT1uZHtrJpZG9C42e8uF95utiePFcLeZTXVFOi2y+Td3HsVXZrid30raUV2p/q8rfmj6wpUvFjWFx41hUkFdcxyt3XWNjbyqYzajtlGdpMn4VHFmiORlFOS6nqN0lrTc7wNvekgnTUHWxDri3Jc94ZFTF7q6msBewlaXfuAl1+y111W4TAMKbTuiY6FrQwRuaHN3QLAWOh0UZn2V4RUT776NoPxXvaP3WvDfuQUrnjGZtqmdWRZejc5jBuRAjlfvpHfstOnHgAOZstC5dwuLKmWYoN5oZCwBzz3oJOrnG+g3nEnzr0YPglNgcG5hEMcLTxDGgX8p4k9pX3xGgixOidFiDGyRv8JrhcGxuLjygIM07dsThxXPG9hsjJWthYwuY4ObvAuJFxobAhWxsRxunlyJTwCaMTML2mPfG/rI4jveOoIKkzcjYYwaUNL54Wn1hfWlydh9HWNlo6SCORhu1zIw0g9lgggu33Gqd2TjAyaN0xlb7m1wLhu3uS0agDrPNQnueMUhoMyTtrZGxmSIBm84NDiHC4BPOxvbsKu5+S8OkqHPmoqd73uLnOdE1xJcbkm4OpK/iXI2GSjvqGl80LR6gEHw2k4nDQZJqxVyMYZKeRjA5wBc5zC0Bo4k3PJZw2VV8WGbQKWXEHtjja5wc9xs0b0bmi5OgFyNStR4rlykxmVrsWp4piwWaZGB1geq68pyVhrhrQUn2DP9qDlbTKR+Zdn1QzAHNkcQ0jccCHBrg5wBGl7Dhz4KgsmbSKzJlC6HDWwuY55eRIwk3IAOrXNPADjdWttHwtrMRw/CsHtR01ZK903Rjd3t0N06tRfQ6E7vUpXQbMcKooN1lHG7tku8nzuJ+6wQVbS7fqpp/6ukhd8lzm+veVg5C2q0ub6sQvY6nnIu1jiHNfbiGP0uQNbEDsvrb7YvskwrEoiGU/QuI0fE4tI+rcs9IWe48Mky9tCZTwO3pIaprGubpvEPG6bcr6acuCDVeM5hpcCaPyxURQ3BID3gFwHGzeJ8wWQMxVjcQzBUS0/gyzSPbfqc8kfcVr/FsvUuNStdi9PFMWAhvSMDrA8bXXl9peG/AKT/12f7UHyypm6ix6jiGHVEbpCwHot4CQWGt2HvtFENumS5MxYQyowtpfNT3uwcXxnU2HNzSLgcwXc7BTnD8rUWGVolw6lhikAIDo4w02PHgAuwgojYbn6DCsPdRY9IIbOL4nvNm994TSTo03u4E6G57L2PmvaPQ4BhrnxTxzyke5xRPD3OcRpfdvut+MfNc2C9WO5Aw3H5y/E6Vjnk3L23Y4ntLCC7z3TAcgYbl+oD8LpWNeNQ9xL3A9bS8kt81kHK2SYBLgmXZJsb0qKuQ1Eu8LFoOoDuo+E49W8RyVcd0Xi0GI11IygljldG2TfDHB27vFlr24E7p0V/zRNnhc2YAtcC1wPAg6EehcKPI+GxjvaGl88LT6wgrvud8Zp6fLU0FRNGyU1BeGOeA4tLGAEAm51BGiuRR85Iw0vBFDTAgggtha0gjyAKQICqKHHRszz9UQYyC2irnmoilAJDHu8O4A4XsCBcgBhtYq3Vy8xZepsy4cYcZjEjOI5Fp62uGoPk8nBB66CvixGmD6CRkrDwcxwcD5wvBjuaaPL8V8YqI4tL7pdd5t1MF3HzBVbXbBAyoJwaufG0+9fHc/vNc2/wC6v5w/uf2Nkvida5w6o4g0/vOc71IOZnnbXLiIMOUWuiae96Y/pHfIbru369XfJK8WRNj1Tj0wnzQXwRE7xaf00l9db+CCeJdr2a3Vy5XyBQZXIdhkA6T/ABX9+/zE6N+qApOg8eEYXDg2HthwuNscbBZrW+s8yTzJ1K9iIgKldrnjZ/4m+sq6lFMy5FgzDiXTVUkjXbobZpFtL9YPWo+TbquUaUrfYmZaxMrnLvDSY6VFqdbHfGh/zLv42KS/mopf8af0t/2rr5YyPDlvEDLSSSOJYWWfa1iQeQGuiiWcW5TciqWi2lt7Dv4ly1RM6zHQlKIis2GEREBERAREQEREBERBFdoWTW5wwxojeYZ4Xb8Eo4td1aa2NhqNQQDysYxBmDMGAx7mLYeyu3dBLDIGl3aQAdfqN8itFEFU1mcMfxWAswbCTTOdp0krwd3tAeGC47bjsK/dnGyl2DYt7NzPIJqm5c1oN2tc693OcfCfqeVgbnU2ItVEBERAREQEREBERAREQEREBERAREQEREBERAREQEREBERAREQEREBERAREQEREBERAREQEREBERAREQEREBERAREQEREBERAREQEREBERAREQEREBERAREQEREBERAREQEREBERAREQEREBERAREQEREBERAREQEREBERAREQEREBERAREQEREBERAREQEREBERAREQEREBERAREQf/9k="/>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SG"/>
          </a:p>
        </p:txBody>
      </p:sp>
      <p:pic>
        <p:nvPicPr>
          <p:cNvPr id="1028" name="Picture 4"/>
          <p:cNvPicPr>
            <a:picLocks noChangeAspect="1" noChangeArrowheads="1"/>
          </p:cNvPicPr>
          <p:nvPr/>
        </p:nvPicPr>
        <p:blipFill>
          <a:blip r:embed="rId43" cstate="print">
            <a:extLst>
              <a:ext uri="{28A0092B-C50C-407E-A947-70E740481C1C}">
                <a14:useLocalDpi xmlns:a14="http://schemas.microsoft.com/office/drawing/2010/main" val="0"/>
              </a:ext>
            </a:extLst>
          </a:blip>
          <a:srcRect/>
          <a:stretch>
            <a:fillRect/>
          </a:stretch>
        </p:blipFill>
        <p:spPr bwMode="auto">
          <a:xfrm>
            <a:off x="6371557" y="5992673"/>
            <a:ext cx="1110252" cy="396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4" cstate="print">
            <a:extLst>
              <a:ext uri="{28A0092B-C50C-407E-A947-70E740481C1C}">
                <a14:useLocalDpi xmlns:a14="http://schemas.microsoft.com/office/drawing/2010/main" val="0"/>
              </a:ext>
            </a:extLst>
          </a:blip>
          <a:srcRect/>
          <a:stretch>
            <a:fillRect/>
          </a:stretch>
        </p:blipFill>
        <p:spPr bwMode="auto">
          <a:xfrm>
            <a:off x="7600384" y="3538292"/>
            <a:ext cx="1355075" cy="406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4678944" y="6090670"/>
            <a:ext cx="1474084" cy="2306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5520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37030" y="162363"/>
            <a:ext cx="6840538" cy="1008063"/>
          </a:xfrm>
        </p:spPr>
        <p:txBody>
          <a:bodyPr anchor="ctr"/>
          <a:lstStyle/>
          <a:p>
            <a:r>
              <a:rPr lang="en-SG" altLang="en-US" sz="3400" b="1" dirty="0"/>
              <a:t>CONTACT US </a:t>
            </a:r>
            <a:br>
              <a:rPr lang="en-SG" altLang="en-US" b="1" dirty="0"/>
            </a:br>
            <a:r>
              <a:rPr lang="en-SG" altLang="en-US" sz="1700" cap="all" dirty="0"/>
              <a:t>FOR MORE INFORMATION</a:t>
            </a:r>
            <a:endParaRPr lang="en-SG" sz="1700" cap="all" dirty="0"/>
          </a:p>
        </p:txBody>
      </p:sp>
      <p:sp>
        <p:nvSpPr>
          <p:cNvPr id="6" name="Text Box 2"/>
          <p:cNvSpPr txBox="1">
            <a:spLocks noChangeArrowheads="1"/>
          </p:cNvSpPr>
          <p:nvPr/>
        </p:nvSpPr>
        <p:spPr bwMode="auto">
          <a:xfrm>
            <a:off x="5895190" y="3430756"/>
            <a:ext cx="2940050" cy="3169920"/>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spAutoFit/>
          </a:bodyPr>
          <a:lstStyle/>
          <a:p>
            <a:pPr algn="just">
              <a:lnSpc>
                <a:spcPct val="150000"/>
              </a:lnSpc>
              <a:spcAft>
                <a:spcPts val="0"/>
              </a:spcAft>
            </a:pPr>
            <a:r>
              <a:rPr lang="en-SG" sz="1200" dirty="0">
                <a:effectLst/>
                <a:latin typeface="Calibri"/>
                <a:ea typeface="Cambria"/>
              </a:rPr>
              <a:t>CNCData is the primary source of market intelligence focused on identifying business opportunities and key decision makers throughout Asia. Our intelligence is based on in-depth interviews with decision-makers across the region – you leverage our relationships to meet your business needs. We provide access to over 3.5 Million Decision Makers across 1.5 Million profiled organizations within 23 Asia Pacific countries.</a:t>
            </a:r>
            <a:endParaRPr lang="en-SG" sz="1200" dirty="0">
              <a:effectLst/>
              <a:latin typeface="Times New Roman"/>
              <a:ea typeface="Cambria"/>
            </a:endParaRPr>
          </a:p>
        </p:txBody>
      </p:sp>
      <p:sp>
        <p:nvSpPr>
          <p:cNvPr id="8" name="Title 1"/>
          <p:cNvSpPr txBox="1">
            <a:spLocks/>
          </p:cNvSpPr>
          <p:nvPr/>
        </p:nvSpPr>
        <p:spPr bwMode="auto">
          <a:xfrm>
            <a:off x="5869059" y="2680076"/>
            <a:ext cx="2840659"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a:solidFill>
                  <a:schemeClr val="tx1"/>
                </a:solidFill>
                <a:latin typeface="+mj-lt"/>
                <a:ea typeface="+mj-ea"/>
                <a:cs typeface="+mj-cs"/>
              </a:defRPr>
            </a:lvl1pPr>
            <a:lvl2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2pPr>
            <a:lvl3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3pPr>
            <a:lvl4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4pPr>
            <a:lvl5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5pPr>
            <a:lvl6pPr marL="457200" algn="l" rtl="0" eaLnBrk="1" fontAlgn="base" hangingPunct="1">
              <a:spcBef>
                <a:spcPct val="0"/>
              </a:spcBef>
              <a:spcAft>
                <a:spcPct val="0"/>
              </a:spcAft>
              <a:defRPr sz="2800">
                <a:solidFill>
                  <a:schemeClr val="tx1"/>
                </a:solidFill>
                <a:latin typeface="Century Gothic" pitchFamily="34" charset="0"/>
                <a:cs typeface="Times New Roman" pitchFamily="18" charset="0"/>
              </a:defRPr>
            </a:lvl6pPr>
            <a:lvl7pPr marL="914400" algn="l" rtl="0" eaLnBrk="1" fontAlgn="base" hangingPunct="1">
              <a:spcBef>
                <a:spcPct val="0"/>
              </a:spcBef>
              <a:spcAft>
                <a:spcPct val="0"/>
              </a:spcAft>
              <a:defRPr sz="2800">
                <a:solidFill>
                  <a:schemeClr val="tx1"/>
                </a:solidFill>
                <a:latin typeface="Century Gothic" pitchFamily="34" charset="0"/>
                <a:cs typeface="Times New Roman" pitchFamily="18" charset="0"/>
              </a:defRPr>
            </a:lvl7pPr>
            <a:lvl8pPr marL="1371600" algn="l" rtl="0" eaLnBrk="1" fontAlgn="base" hangingPunct="1">
              <a:spcBef>
                <a:spcPct val="0"/>
              </a:spcBef>
              <a:spcAft>
                <a:spcPct val="0"/>
              </a:spcAft>
              <a:defRPr sz="2800">
                <a:solidFill>
                  <a:schemeClr val="tx1"/>
                </a:solidFill>
                <a:latin typeface="Century Gothic" pitchFamily="34" charset="0"/>
                <a:cs typeface="Times New Roman" pitchFamily="18" charset="0"/>
              </a:defRPr>
            </a:lvl8pPr>
            <a:lvl9pPr marL="1828800" algn="l" rtl="0" eaLnBrk="1" fontAlgn="base" hangingPunct="1">
              <a:spcBef>
                <a:spcPct val="0"/>
              </a:spcBef>
              <a:spcAft>
                <a:spcPct val="0"/>
              </a:spcAft>
              <a:defRPr sz="2800">
                <a:solidFill>
                  <a:schemeClr val="tx1"/>
                </a:solidFill>
                <a:latin typeface="Century Gothic" pitchFamily="34" charset="0"/>
                <a:cs typeface="Times New Roman" pitchFamily="18" charset="0"/>
              </a:defRPr>
            </a:lvl9pPr>
          </a:lstStyle>
          <a:p>
            <a:r>
              <a:rPr lang="en-SG" altLang="en-US" sz="2400" b="1" kern="0" dirty="0"/>
              <a:t>ABOUT CNCDATA</a:t>
            </a:r>
            <a:endParaRPr lang="en-SG" sz="1400" kern="0" cap="all" dirty="0"/>
          </a:p>
        </p:txBody>
      </p:sp>
      <p:grpSp>
        <p:nvGrpSpPr>
          <p:cNvPr id="4" name="Group 3"/>
          <p:cNvGrpSpPr/>
          <p:nvPr/>
        </p:nvGrpSpPr>
        <p:grpSpPr>
          <a:xfrm>
            <a:off x="3606" y="6538150"/>
            <a:ext cx="9144000" cy="313436"/>
            <a:chOff x="771950" y="1843320"/>
            <a:chExt cx="7030085" cy="201724"/>
          </a:xfrm>
        </p:grpSpPr>
        <p:sp>
          <p:nvSpPr>
            <p:cNvPr id="9" name="Rectangle 8"/>
            <p:cNvSpPr>
              <a:spLocks noChangeArrowheads="1"/>
            </p:cNvSpPr>
            <p:nvPr/>
          </p:nvSpPr>
          <p:spPr bwMode="auto">
            <a:xfrm>
              <a:off x="2168950" y="1843320"/>
              <a:ext cx="1457325" cy="160380"/>
            </a:xfrm>
            <a:prstGeom prst="rect">
              <a:avLst/>
            </a:prstGeom>
            <a:solidFill>
              <a:srgbClr val="466BA6"/>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0" name="Rectangle 9"/>
            <p:cNvSpPr>
              <a:spLocks noChangeArrowheads="1"/>
            </p:cNvSpPr>
            <p:nvPr/>
          </p:nvSpPr>
          <p:spPr bwMode="auto">
            <a:xfrm>
              <a:off x="771950" y="1850425"/>
              <a:ext cx="1372235" cy="151370"/>
            </a:xfrm>
            <a:prstGeom prst="rect">
              <a:avLst/>
            </a:prstGeom>
            <a:solidFill>
              <a:srgbClr val="3F3F42"/>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1" name="Rectangle 10"/>
            <p:cNvSpPr>
              <a:spLocks noChangeArrowheads="1"/>
            </p:cNvSpPr>
            <p:nvPr/>
          </p:nvSpPr>
          <p:spPr bwMode="auto">
            <a:xfrm>
              <a:off x="3649135" y="1850425"/>
              <a:ext cx="1371600" cy="151370"/>
            </a:xfrm>
            <a:prstGeom prst="rect">
              <a:avLst/>
            </a:prstGeom>
            <a:solidFill>
              <a:srgbClr val="7EB4DA"/>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2" name="Rectangle 11"/>
            <p:cNvSpPr>
              <a:spLocks noChangeArrowheads="1"/>
            </p:cNvSpPr>
            <p:nvPr/>
          </p:nvSpPr>
          <p:spPr bwMode="auto">
            <a:xfrm>
              <a:off x="5039785" y="1850425"/>
              <a:ext cx="1371600" cy="151370"/>
            </a:xfrm>
            <a:prstGeom prst="rect">
              <a:avLst/>
            </a:prstGeom>
            <a:solidFill>
              <a:srgbClr val="DE4E2D"/>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3" name="Rectangle 12"/>
            <p:cNvSpPr>
              <a:spLocks noChangeArrowheads="1"/>
            </p:cNvSpPr>
            <p:nvPr/>
          </p:nvSpPr>
          <p:spPr bwMode="auto">
            <a:xfrm>
              <a:off x="6430435" y="1850425"/>
              <a:ext cx="1371600" cy="151370"/>
            </a:xfrm>
            <a:prstGeom prst="rect">
              <a:avLst/>
            </a:prstGeom>
            <a:solidFill>
              <a:srgbClr val="6D2D7A"/>
            </a:solidFill>
            <a:ln>
              <a:noFill/>
            </a:ln>
            <a:effectLst/>
            <a:extLs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rot="0" vert="horz" wrap="square" lIns="36576" tIns="36576" rIns="36576" bIns="36576" anchor="t" anchorCtr="0" upright="1">
              <a:noAutofit/>
            </a:bodyPr>
            <a:lstStyle/>
            <a:p>
              <a:endParaRPr lang="en-SG"/>
            </a:p>
          </p:txBody>
        </p:sp>
        <p:sp>
          <p:nvSpPr>
            <p:cNvPr id="14" name="Text Box 57"/>
            <p:cNvSpPr txBox="1">
              <a:spLocks noChangeArrowheads="1"/>
            </p:cNvSpPr>
            <p:nvPr/>
          </p:nvSpPr>
          <p:spPr bwMode="auto">
            <a:xfrm>
              <a:off x="900855" y="1867244"/>
              <a:ext cx="1114425"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a:solidFill>
                    <a:srgbClr val="FFFFFE"/>
                  </a:solidFill>
                  <a:effectLst/>
                  <a:latin typeface="Arial"/>
                  <a:ea typeface="Cambria"/>
                </a:rPr>
                <a:t>B2B DATABASE</a:t>
              </a:r>
              <a:endParaRPr lang="en-SG" sz="1200" dirty="0">
                <a:effectLst/>
                <a:latin typeface="Times New Roman"/>
                <a:ea typeface="Cambria"/>
              </a:endParaRPr>
            </a:p>
          </p:txBody>
        </p:sp>
        <p:sp>
          <p:nvSpPr>
            <p:cNvPr id="15" name="Text Box 58"/>
            <p:cNvSpPr txBox="1">
              <a:spLocks noChangeArrowheads="1"/>
            </p:cNvSpPr>
            <p:nvPr/>
          </p:nvSpPr>
          <p:spPr bwMode="auto">
            <a:xfrm>
              <a:off x="5270925" y="1867243"/>
              <a:ext cx="1028700"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a:solidFill>
                    <a:srgbClr val="FFFFFE"/>
                  </a:solidFill>
                  <a:effectLst/>
                  <a:latin typeface="Arial"/>
                  <a:ea typeface="Cambria"/>
                </a:rPr>
                <a:t>CALL CENTRE</a:t>
              </a:r>
              <a:endParaRPr lang="en-SG" sz="1200">
                <a:effectLst/>
                <a:latin typeface="Times New Roman"/>
                <a:ea typeface="Cambria"/>
              </a:endParaRPr>
            </a:p>
          </p:txBody>
        </p:sp>
        <p:sp>
          <p:nvSpPr>
            <p:cNvPr id="16" name="Text Box 59"/>
            <p:cNvSpPr txBox="1">
              <a:spLocks noChangeArrowheads="1"/>
            </p:cNvSpPr>
            <p:nvPr/>
          </p:nvSpPr>
          <p:spPr bwMode="auto">
            <a:xfrm>
              <a:off x="3683425" y="1875891"/>
              <a:ext cx="1259205" cy="15137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a:solidFill>
                    <a:srgbClr val="FFFFFE"/>
                  </a:solidFill>
                  <a:effectLst/>
                  <a:latin typeface="Arial"/>
                  <a:ea typeface="Cambria"/>
                </a:rPr>
                <a:t>TARGET MARKETING</a:t>
              </a:r>
              <a:endParaRPr lang="en-SG" sz="1200">
                <a:effectLst/>
                <a:latin typeface="Times New Roman"/>
                <a:ea typeface="Cambria"/>
              </a:endParaRPr>
            </a:p>
          </p:txBody>
        </p:sp>
        <p:sp>
          <p:nvSpPr>
            <p:cNvPr id="17" name="Text Box 61"/>
            <p:cNvSpPr txBox="1">
              <a:spLocks noChangeArrowheads="1"/>
            </p:cNvSpPr>
            <p:nvPr/>
          </p:nvSpPr>
          <p:spPr bwMode="auto">
            <a:xfrm>
              <a:off x="6539020" y="1867243"/>
              <a:ext cx="1230630" cy="1778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a:solidFill>
                    <a:srgbClr val="FFFFFE"/>
                  </a:solidFill>
                  <a:effectLst/>
                  <a:latin typeface="Arial"/>
                  <a:ea typeface="Cambria"/>
                </a:rPr>
                <a:t>DATA MANAGEMENT</a:t>
              </a:r>
              <a:endParaRPr lang="en-SG" sz="1200" dirty="0">
                <a:effectLst/>
                <a:latin typeface="Times New Roman"/>
                <a:ea typeface="Cambria"/>
              </a:endParaRPr>
            </a:p>
          </p:txBody>
        </p:sp>
        <p:sp>
          <p:nvSpPr>
            <p:cNvPr id="18" name="Text Box 58"/>
            <p:cNvSpPr txBox="1">
              <a:spLocks noChangeArrowheads="1"/>
            </p:cNvSpPr>
            <p:nvPr/>
          </p:nvSpPr>
          <p:spPr bwMode="auto">
            <a:xfrm>
              <a:off x="2170220" y="1876407"/>
              <a:ext cx="1384935" cy="16038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ts val="800"/>
                </a:lnSpc>
                <a:spcAft>
                  <a:spcPts val="0"/>
                </a:spcAft>
              </a:pPr>
              <a:r>
                <a:rPr lang="en-SG" sz="700" spc="100" dirty="0" err="1">
                  <a:solidFill>
                    <a:srgbClr val="FFFFFE"/>
                  </a:solidFill>
                  <a:effectLst/>
                  <a:latin typeface="Arial"/>
                  <a:ea typeface="Cambria"/>
                </a:rPr>
                <a:t>INSTALLBASE</a:t>
              </a:r>
              <a:r>
                <a:rPr lang="en-SG" sz="700" spc="100" dirty="0">
                  <a:solidFill>
                    <a:srgbClr val="FFFFFE"/>
                  </a:solidFill>
                  <a:effectLst/>
                  <a:latin typeface="Arial"/>
                  <a:ea typeface="Cambria"/>
                </a:rPr>
                <a:t> PROFILE</a:t>
              </a:r>
              <a:endParaRPr lang="en-SG" sz="1200" dirty="0">
                <a:effectLst/>
                <a:latin typeface="Times New Roman"/>
                <a:ea typeface="Cambria"/>
              </a:endParaRPr>
            </a:p>
          </p:txBody>
        </p:sp>
      </p:grpSp>
      <p:sp>
        <p:nvSpPr>
          <p:cNvPr id="19" name="Rectangle 4">
            <a:extLst>
              <a:ext uri="{FF2B5EF4-FFF2-40B4-BE49-F238E27FC236}">
                <a16:creationId xmlns:a16="http://schemas.microsoft.com/office/drawing/2014/main" id="{3FA4AFE0-E77E-42BF-91EA-6FC317B100B4}"/>
              </a:ext>
            </a:extLst>
          </p:cNvPr>
          <p:cNvSpPr txBox="1">
            <a:spLocks noChangeArrowheads="1"/>
          </p:cNvSpPr>
          <p:nvPr/>
        </p:nvSpPr>
        <p:spPr bwMode="auto">
          <a:xfrm>
            <a:off x="225099" y="3254670"/>
            <a:ext cx="4346901" cy="118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a:solidFill>
                  <a:schemeClr val="tx1"/>
                </a:solidFill>
                <a:latin typeface="+mj-lt"/>
                <a:ea typeface="+mj-ea"/>
                <a:cs typeface="+mj-cs"/>
              </a:defRPr>
            </a:lvl1pPr>
            <a:lvl2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2pPr>
            <a:lvl3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3pPr>
            <a:lvl4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4pPr>
            <a:lvl5pPr algn="l" rtl="0" eaLnBrk="1" fontAlgn="base" hangingPunct="1">
              <a:spcBef>
                <a:spcPct val="0"/>
              </a:spcBef>
              <a:spcAft>
                <a:spcPct val="0"/>
              </a:spcAft>
              <a:defRPr sz="2800">
                <a:solidFill>
                  <a:schemeClr val="tx1"/>
                </a:solidFill>
                <a:latin typeface="Century Gothic" pitchFamily="34" charset="0"/>
                <a:cs typeface="Times New Roman" pitchFamily="18" charset="0"/>
              </a:defRPr>
            </a:lvl5pPr>
            <a:lvl6pPr marL="457200" algn="l" rtl="0" eaLnBrk="1" fontAlgn="base" hangingPunct="1">
              <a:spcBef>
                <a:spcPct val="0"/>
              </a:spcBef>
              <a:spcAft>
                <a:spcPct val="0"/>
              </a:spcAft>
              <a:defRPr sz="2800">
                <a:solidFill>
                  <a:schemeClr val="tx1"/>
                </a:solidFill>
                <a:latin typeface="Century Gothic" pitchFamily="34" charset="0"/>
                <a:cs typeface="Times New Roman" pitchFamily="18" charset="0"/>
              </a:defRPr>
            </a:lvl6pPr>
            <a:lvl7pPr marL="914400" algn="l" rtl="0" eaLnBrk="1" fontAlgn="base" hangingPunct="1">
              <a:spcBef>
                <a:spcPct val="0"/>
              </a:spcBef>
              <a:spcAft>
                <a:spcPct val="0"/>
              </a:spcAft>
              <a:defRPr sz="2800">
                <a:solidFill>
                  <a:schemeClr val="tx1"/>
                </a:solidFill>
                <a:latin typeface="Century Gothic" pitchFamily="34" charset="0"/>
                <a:cs typeface="Times New Roman" pitchFamily="18" charset="0"/>
              </a:defRPr>
            </a:lvl7pPr>
            <a:lvl8pPr marL="1371600" algn="l" rtl="0" eaLnBrk="1" fontAlgn="base" hangingPunct="1">
              <a:spcBef>
                <a:spcPct val="0"/>
              </a:spcBef>
              <a:spcAft>
                <a:spcPct val="0"/>
              </a:spcAft>
              <a:defRPr sz="2800">
                <a:solidFill>
                  <a:schemeClr val="tx1"/>
                </a:solidFill>
                <a:latin typeface="Century Gothic" pitchFamily="34" charset="0"/>
                <a:cs typeface="Times New Roman" pitchFamily="18" charset="0"/>
              </a:defRPr>
            </a:lvl8pPr>
            <a:lvl9pPr marL="1828800" algn="l" rtl="0" eaLnBrk="1" fontAlgn="base" hangingPunct="1">
              <a:spcBef>
                <a:spcPct val="0"/>
              </a:spcBef>
              <a:spcAft>
                <a:spcPct val="0"/>
              </a:spcAft>
              <a:defRPr sz="2800">
                <a:solidFill>
                  <a:schemeClr val="tx1"/>
                </a:solidFill>
                <a:latin typeface="Century Gothic" pitchFamily="34" charset="0"/>
                <a:cs typeface="Times New Roman" pitchFamily="18" charset="0"/>
              </a:defRPr>
            </a:lvl9pPr>
          </a:lstStyle>
          <a:p>
            <a:pPr>
              <a:lnSpc>
                <a:spcPct val="150000"/>
              </a:lnSpc>
            </a:pPr>
            <a:r>
              <a:rPr lang="en-SG" altLang="en-US" sz="2000" kern="0" cap="all" dirty="0"/>
              <a:t>For enquiries</a:t>
            </a:r>
          </a:p>
          <a:p>
            <a:pPr>
              <a:lnSpc>
                <a:spcPct val="150000"/>
              </a:lnSpc>
            </a:pPr>
            <a:r>
              <a:rPr lang="en-SG" altLang="en-US" sz="2000" kern="0" cap="all" dirty="0"/>
              <a:t>please contact us:</a:t>
            </a:r>
          </a:p>
        </p:txBody>
      </p:sp>
      <p:sp>
        <p:nvSpPr>
          <p:cNvPr id="20" name="Rectangle 19">
            <a:extLst>
              <a:ext uri="{FF2B5EF4-FFF2-40B4-BE49-F238E27FC236}">
                <a16:creationId xmlns:a16="http://schemas.microsoft.com/office/drawing/2014/main" id="{2BCB450E-FB8D-4A8F-B705-62173E76A595}"/>
              </a:ext>
            </a:extLst>
          </p:cNvPr>
          <p:cNvSpPr/>
          <p:nvPr/>
        </p:nvSpPr>
        <p:spPr>
          <a:xfrm>
            <a:off x="226594" y="4440533"/>
            <a:ext cx="3817917" cy="2031325"/>
          </a:xfrm>
          <a:prstGeom prst="rect">
            <a:avLst/>
          </a:prstGeom>
        </p:spPr>
        <p:txBody>
          <a:bodyPr wrap="square">
            <a:spAutoFit/>
          </a:bodyPr>
          <a:lstStyle/>
          <a:p>
            <a:pPr algn="l"/>
            <a:r>
              <a:rPr lang="en-US" sz="1400" b="1" dirty="0">
                <a:latin typeface="+mn-lt"/>
              </a:rPr>
              <a:t>CNCData Asia Pte. Ltd.</a:t>
            </a:r>
            <a:endParaRPr lang="en-SG" sz="1400" b="1" dirty="0">
              <a:latin typeface="+mn-lt"/>
            </a:endParaRPr>
          </a:p>
          <a:p>
            <a:pPr algn="l"/>
            <a:r>
              <a:rPr lang="en-SG" sz="1400" dirty="0">
                <a:latin typeface="+mn-lt"/>
              </a:rPr>
              <a:t>67 </a:t>
            </a:r>
            <a:r>
              <a:rPr lang="en-SG" sz="1400" dirty="0" err="1">
                <a:latin typeface="+mn-lt"/>
              </a:rPr>
              <a:t>Ubi</a:t>
            </a:r>
            <a:r>
              <a:rPr lang="en-SG" sz="1400" dirty="0">
                <a:latin typeface="+mn-lt"/>
              </a:rPr>
              <a:t> Road 1</a:t>
            </a:r>
          </a:p>
          <a:p>
            <a:pPr algn="l"/>
            <a:r>
              <a:rPr lang="en-SG" sz="1400" dirty="0">
                <a:latin typeface="+mn-lt"/>
              </a:rPr>
              <a:t>#10-11 Oxley </a:t>
            </a:r>
            <a:r>
              <a:rPr lang="en-SG" sz="1400" dirty="0" err="1">
                <a:latin typeface="+mn-lt"/>
              </a:rPr>
              <a:t>BizHub</a:t>
            </a:r>
            <a:endParaRPr lang="en-SG" sz="1400" dirty="0">
              <a:latin typeface="+mn-lt"/>
            </a:endParaRPr>
          </a:p>
          <a:p>
            <a:pPr algn="l"/>
            <a:r>
              <a:rPr lang="en-SG" sz="1400" dirty="0">
                <a:latin typeface="+mn-lt"/>
              </a:rPr>
              <a:t>Singapore 408730</a:t>
            </a:r>
          </a:p>
          <a:p>
            <a:pPr algn="l"/>
            <a:endParaRPr lang="en-SG" sz="1400" dirty="0">
              <a:latin typeface="+mn-lt"/>
            </a:endParaRPr>
          </a:p>
          <a:p>
            <a:pPr algn="l"/>
            <a:r>
              <a:rPr lang="en-SG" sz="1400" dirty="0">
                <a:latin typeface="+mn-lt"/>
              </a:rPr>
              <a:t>Tel:  +65 6534 9015</a:t>
            </a:r>
          </a:p>
          <a:p>
            <a:pPr algn="l"/>
            <a:r>
              <a:rPr lang="en-SG" sz="1400" dirty="0">
                <a:latin typeface="+mn-lt"/>
              </a:rPr>
              <a:t>Fax: +65 6534 9016</a:t>
            </a:r>
          </a:p>
          <a:p>
            <a:pPr algn="l"/>
            <a:endParaRPr lang="en-SG" sz="1400" dirty="0">
              <a:latin typeface="+mn-lt"/>
            </a:endParaRPr>
          </a:p>
          <a:p>
            <a:pPr algn="l"/>
            <a:r>
              <a:rPr lang="en-US" sz="1400" dirty="0">
                <a:latin typeface="+mn-lt"/>
              </a:rPr>
              <a:t>www.cncdata.com </a:t>
            </a:r>
            <a:endParaRPr lang="en-SG" sz="1400" dirty="0">
              <a:latin typeface="+mn-lt"/>
            </a:endParaRPr>
          </a:p>
        </p:txBody>
      </p:sp>
    </p:spTree>
    <p:extLst>
      <p:ext uri="{BB962C8B-B14F-4D97-AF65-F5344CB8AC3E}">
        <p14:creationId xmlns:p14="http://schemas.microsoft.com/office/powerpoint/2010/main" val="968886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http://www.clker.com/cliparts/N/e/T/x/M/W/world-map-silhouette-hi.png"/>
          <p:cNvPicPr>
            <a:picLocks noChangeAspect="1" noChangeArrowheads="1"/>
          </p:cNvPicPr>
          <p:nvPr/>
        </p:nvPicPr>
        <p:blipFill>
          <a:blip r:embed="rId3" cstate="screen">
            <a:duotone>
              <a:schemeClr val="accent2">
                <a:shade val="45000"/>
                <a:satMod val="135000"/>
              </a:schemeClr>
              <a:prstClr val="white"/>
            </a:duotone>
          </a:blip>
          <a:srcRect/>
          <a:stretch>
            <a:fillRect/>
          </a:stretch>
        </p:blipFill>
        <p:spPr bwMode="auto">
          <a:xfrm>
            <a:off x="367072" y="1412776"/>
            <a:ext cx="8721465" cy="4680520"/>
          </a:xfrm>
          <a:prstGeom prst="rect">
            <a:avLst/>
          </a:prstGeom>
          <a:noFill/>
        </p:spPr>
      </p:pic>
      <p:grpSp>
        <p:nvGrpSpPr>
          <p:cNvPr id="6" name="Group 5"/>
          <p:cNvGrpSpPr/>
          <p:nvPr/>
        </p:nvGrpSpPr>
        <p:grpSpPr>
          <a:xfrm>
            <a:off x="6872106" y="4065955"/>
            <a:ext cx="151789" cy="157948"/>
            <a:chOff x="3886200" y="2438400"/>
            <a:chExt cx="144000" cy="144000"/>
          </a:xfrm>
        </p:grpSpPr>
        <p:sp>
          <p:nvSpPr>
            <p:cNvPr id="7" name="Oval 6"/>
            <p:cNvSpPr/>
            <p:nvPr/>
          </p:nvSpPr>
          <p:spPr>
            <a:xfrm>
              <a:off x="3886200" y="2438400"/>
              <a:ext cx="144000" cy="144000"/>
            </a:xfrm>
            <a:prstGeom prst="ellipse">
              <a:avLst/>
            </a:prstGeom>
            <a:no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sp>
          <p:nvSpPr>
            <p:cNvPr id="8" name="Oval 7"/>
            <p:cNvSpPr/>
            <p:nvPr/>
          </p:nvSpPr>
          <p:spPr>
            <a:xfrm>
              <a:off x="3935148" y="2487286"/>
              <a:ext cx="45719" cy="45719"/>
            </a:xfrm>
            <a:prstGeom prst="ellipse">
              <a:avLst/>
            </a:prstGeom>
            <a:solidFill>
              <a:schemeClr val="tx1"/>
            </a:solid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grpSp>
      <p:sp>
        <p:nvSpPr>
          <p:cNvPr id="9" name="Rectangle 8"/>
          <p:cNvSpPr/>
          <p:nvPr/>
        </p:nvSpPr>
        <p:spPr>
          <a:xfrm>
            <a:off x="27707" y="3068960"/>
            <a:ext cx="1576837" cy="530915"/>
          </a:xfrm>
          <a:prstGeom prst="rect">
            <a:avLst/>
          </a:prstGeom>
        </p:spPr>
        <p:txBody>
          <a:bodyPr wrap="square">
            <a:spAutoFit/>
          </a:bodyPr>
          <a:lstStyle/>
          <a:p>
            <a:pPr>
              <a:buNone/>
            </a:pPr>
            <a:r>
              <a:rPr lang="en-US" sz="1800" dirty="0">
                <a:latin typeface="Calibri" panose="020F0502020204030204" pitchFamily="34" charset="0"/>
              </a:rPr>
              <a:t>United States</a:t>
            </a:r>
          </a:p>
          <a:p>
            <a:pPr>
              <a:buNone/>
            </a:pPr>
            <a:r>
              <a:rPr lang="en-US" sz="1050" dirty="0">
                <a:latin typeface="Calibri" panose="020F0502020204030204" pitchFamily="34" charset="0"/>
              </a:rPr>
              <a:t>Global HQ</a:t>
            </a:r>
            <a:endParaRPr lang="en-GB" sz="1050" dirty="0">
              <a:latin typeface="Calibri" panose="020F0502020204030204" pitchFamily="34" charset="0"/>
            </a:endParaRPr>
          </a:p>
        </p:txBody>
      </p:sp>
      <p:sp>
        <p:nvSpPr>
          <p:cNvPr id="10" name="Rectangle 9"/>
          <p:cNvSpPr/>
          <p:nvPr/>
        </p:nvSpPr>
        <p:spPr>
          <a:xfrm>
            <a:off x="6129775" y="4214495"/>
            <a:ext cx="1117237" cy="492443"/>
          </a:xfrm>
          <a:prstGeom prst="rect">
            <a:avLst/>
          </a:prstGeom>
        </p:spPr>
        <p:txBody>
          <a:bodyPr wrap="square">
            <a:spAutoFit/>
          </a:bodyPr>
          <a:lstStyle/>
          <a:p>
            <a:pPr>
              <a:buNone/>
            </a:pPr>
            <a:r>
              <a:rPr lang="en-US" sz="1600" dirty="0">
                <a:latin typeface="Calibri" panose="020F0502020204030204" pitchFamily="34" charset="0"/>
              </a:rPr>
              <a:t>Singapore</a:t>
            </a:r>
          </a:p>
          <a:p>
            <a:pPr>
              <a:buNone/>
            </a:pPr>
            <a:r>
              <a:rPr lang="en-US" sz="1000" dirty="0">
                <a:latin typeface="Calibri" panose="020F0502020204030204" pitchFamily="34" charset="0"/>
              </a:rPr>
              <a:t>Regional HQ</a:t>
            </a:r>
            <a:endParaRPr lang="en-GB" sz="1400" dirty="0">
              <a:latin typeface="Calibri" panose="020F0502020204030204" pitchFamily="34" charset="0"/>
            </a:endParaRPr>
          </a:p>
        </p:txBody>
      </p:sp>
      <p:sp>
        <p:nvSpPr>
          <p:cNvPr id="11" name="Rectangle 10"/>
          <p:cNvSpPr/>
          <p:nvPr/>
        </p:nvSpPr>
        <p:spPr>
          <a:xfrm>
            <a:off x="6050249" y="3733688"/>
            <a:ext cx="968541" cy="338554"/>
          </a:xfrm>
          <a:prstGeom prst="rect">
            <a:avLst/>
          </a:prstGeom>
        </p:spPr>
        <p:txBody>
          <a:bodyPr wrap="square">
            <a:spAutoFit/>
          </a:bodyPr>
          <a:lstStyle/>
          <a:p>
            <a:pPr>
              <a:buNone/>
            </a:pPr>
            <a:r>
              <a:rPr lang="en-US" sz="1600" dirty="0">
                <a:latin typeface="Calibri" panose="020F0502020204030204" pitchFamily="34" charset="0"/>
              </a:rPr>
              <a:t>Thailand</a:t>
            </a:r>
            <a:endParaRPr lang="en-GB" sz="1600" dirty="0">
              <a:latin typeface="Calibri" panose="020F0502020204030204" pitchFamily="34" charset="0"/>
            </a:endParaRPr>
          </a:p>
        </p:txBody>
      </p:sp>
      <p:sp>
        <p:nvSpPr>
          <p:cNvPr id="12" name="Rectangle 11"/>
          <p:cNvSpPr/>
          <p:nvPr/>
        </p:nvSpPr>
        <p:spPr>
          <a:xfrm>
            <a:off x="7476424" y="3991078"/>
            <a:ext cx="1200032" cy="338554"/>
          </a:xfrm>
          <a:prstGeom prst="rect">
            <a:avLst/>
          </a:prstGeom>
        </p:spPr>
        <p:txBody>
          <a:bodyPr wrap="square">
            <a:spAutoFit/>
          </a:bodyPr>
          <a:lstStyle/>
          <a:p>
            <a:pPr>
              <a:buNone/>
            </a:pPr>
            <a:r>
              <a:rPr lang="en-US" sz="1600" dirty="0">
                <a:latin typeface="Calibri" panose="020F0502020204030204" pitchFamily="34" charset="0"/>
              </a:rPr>
              <a:t>Philippines</a:t>
            </a:r>
            <a:endParaRPr lang="en-GB" sz="1600" dirty="0">
              <a:latin typeface="Calibri" panose="020F0502020204030204" pitchFamily="34" charset="0"/>
            </a:endParaRPr>
          </a:p>
        </p:txBody>
      </p:sp>
      <p:grpSp>
        <p:nvGrpSpPr>
          <p:cNvPr id="13" name="Group 12"/>
          <p:cNvGrpSpPr/>
          <p:nvPr/>
        </p:nvGrpSpPr>
        <p:grpSpPr>
          <a:xfrm>
            <a:off x="6972164" y="4198767"/>
            <a:ext cx="151789" cy="157948"/>
            <a:chOff x="3886200" y="2438400"/>
            <a:chExt cx="144000" cy="144000"/>
          </a:xfrm>
        </p:grpSpPr>
        <p:sp>
          <p:nvSpPr>
            <p:cNvPr id="14" name="Oval 13"/>
            <p:cNvSpPr/>
            <p:nvPr/>
          </p:nvSpPr>
          <p:spPr>
            <a:xfrm>
              <a:off x="3886200" y="2438400"/>
              <a:ext cx="144000" cy="144000"/>
            </a:xfrm>
            <a:prstGeom prst="ellipse">
              <a:avLst/>
            </a:prstGeom>
            <a:no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sp>
          <p:nvSpPr>
            <p:cNvPr id="15" name="Oval 14"/>
            <p:cNvSpPr/>
            <p:nvPr/>
          </p:nvSpPr>
          <p:spPr>
            <a:xfrm>
              <a:off x="3935148" y="2487286"/>
              <a:ext cx="45719" cy="45719"/>
            </a:xfrm>
            <a:prstGeom prst="ellipse">
              <a:avLst/>
            </a:prstGeom>
            <a:solidFill>
              <a:schemeClr val="tx1"/>
            </a:solid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grpSp>
      <p:grpSp>
        <p:nvGrpSpPr>
          <p:cNvPr id="16" name="Group 15"/>
          <p:cNvGrpSpPr/>
          <p:nvPr/>
        </p:nvGrpSpPr>
        <p:grpSpPr>
          <a:xfrm>
            <a:off x="7044156" y="3910719"/>
            <a:ext cx="151789" cy="157948"/>
            <a:chOff x="3886200" y="2438400"/>
            <a:chExt cx="144000" cy="144000"/>
          </a:xfrm>
        </p:grpSpPr>
        <p:sp>
          <p:nvSpPr>
            <p:cNvPr id="17" name="Oval 16"/>
            <p:cNvSpPr/>
            <p:nvPr/>
          </p:nvSpPr>
          <p:spPr>
            <a:xfrm>
              <a:off x="3886200" y="2438400"/>
              <a:ext cx="144000" cy="144000"/>
            </a:xfrm>
            <a:prstGeom prst="ellipse">
              <a:avLst/>
            </a:prstGeom>
            <a:no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sp>
          <p:nvSpPr>
            <p:cNvPr id="18" name="Oval 17"/>
            <p:cNvSpPr/>
            <p:nvPr/>
          </p:nvSpPr>
          <p:spPr>
            <a:xfrm>
              <a:off x="3935148" y="2487286"/>
              <a:ext cx="45719" cy="45719"/>
            </a:xfrm>
            <a:prstGeom prst="ellipse">
              <a:avLst/>
            </a:prstGeom>
            <a:solidFill>
              <a:schemeClr val="tx1"/>
            </a:solid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grpSp>
      <p:grpSp>
        <p:nvGrpSpPr>
          <p:cNvPr id="19" name="Group 18"/>
          <p:cNvGrpSpPr/>
          <p:nvPr/>
        </p:nvGrpSpPr>
        <p:grpSpPr>
          <a:xfrm>
            <a:off x="6922580" y="3838711"/>
            <a:ext cx="151789" cy="157948"/>
            <a:chOff x="3886200" y="2438400"/>
            <a:chExt cx="144000" cy="144000"/>
          </a:xfrm>
        </p:grpSpPr>
        <p:sp>
          <p:nvSpPr>
            <p:cNvPr id="20" name="Oval 19"/>
            <p:cNvSpPr/>
            <p:nvPr/>
          </p:nvSpPr>
          <p:spPr>
            <a:xfrm>
              <a:off x="3886200" y="2438400"/>
              <a:ext cx="144000" cy="144000"/>
            </a:xfrm>
            <a:prstGeom prst="ellipse">
              <a:avLst/>
            </a:prstGeom>
            <a:no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sp>
          <p:nvSpPr>
            <p:cNvPr id="21" name="Oval 20"/>
            <p:cNvSpPr/>
            <p:nvPr/>
          </p:nvSpPr>
          <p:spPr>
            <a:xfrm>
              <a:off x="3935148" y="2487286"/>
              <a:ext cx="45719" cy="45719"/>
            </a:xfrm>
            <a:prstGeom prst="ellipse">
              <a:avLst/>
            </a:prstGeom>
            <a:solidFill>
              <a:schemeClr val="tx1"/>
            </a:solid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grpSp>
      <p:grpSp>
        <p:nvGrpSpPr>
          <p:cNvPr id="22" name="Group 21"/>
          <p:cNvGrpSpPr/>
          <p:nvPr/>
        </p:nvGrpSpPr>
        <p:grpSpPr>
          <a:xfrm>
            <a:off x="7276623" y="3527355"/>
            <a:ext cx="151789" cy="157948"/>
            <a:chOff x="3886200" y="2438400"/>
            <a:chExt cx="144000" cy="144000"/>
          </a:xfrm>
        </p:grpSpPr>
        <p:sp>
          <p:nvSpPr>
            <p:cNvPr id="23" name="Oval 22"/>
            <p:cNvSpPr/>
            <p:nvPr/>
          </p:nvSpPr>
          <p:spPr>
            <a:xfrm>
              <a:off x="3886200" y="2438400"/>
              <a:ext cx="144000" cy="144000"/>
            </a:xfrm>
            <a:prstGeom prst="ellipse">
              <a:avLst/>
            </a:prstGeom>
            <a:no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sp>
          <p:nvSpPr>
            <p:cNvPr id="24" name="Oval 23"/>
            <p:cNvSpPr/>
            <p:nvPr/>
          </p:nvSpPr>
          <p:spPr>
            <a:xfrm>
              <a:off x="3935148" y="2487286"/>
              <a:ext cx="45719" cy="45719"/>
            </a:xfrm>
            <a:prstGeom prst="ellipse">
              <a:avLst/>
            </a:prstGeom>
            <a:solidFill>
              <a:schemeClr val="tx1"/>
            </a:solid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grpSp>
      <p:grpSp>
        <p:nvGrpSpPr>
          <p:cNvPr id="25" name="Group 24"/>
          <p:cNvGrpSpPr/>
          <p:nvPr/>
        </p:nvGrpSpPr>
        <p:grpSpPr>
          <a:xfrm>
            <a:off x="7404196" y="4088560"/>
            <a:ext cx="151789" cy="157948"/>
            <a:chOff x="3886200" y="2438400"/>
            <a:chExt cx="144000" cy="144000"/>
          </a:xfrm>
        </p:grpSpPr>
        <p:sp>
          <p:nvSpPr>
            <p:cNvPr id="26" name="Oval 25"/>
            <p:cNvSpPr/>
            <p:nvPr/>
          </p:nvSpPr>
          <p:spPr>
            <a:xfrm>
              <a:off x="3886200" y="2438400"/>
              <a:ext cx="144000" cy="144000"/>
            </a:xfrm>
            <a:prstGeom prst="ellipse">
              <a:avLst/>
            </a:prstGeom>
            <a:no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sp>
          <p:nvSpPr>
            <p:cNvPr id="27" name="Oval 26"/>
            <p:cNvSpPr/>
            <p:nvPr/>
          </p:nvSpPr>
          <p:spPr>
            <a:xfrm>
              <a:off x="3935148" y="2487286"/>
              <a:ext cx="45719" cy="45719"/>
            </a:xfrm>
            <a:prstGeom prst="ellipse">
              <a:avLst/>
            </a:prstGeom>
            <a:solidFill>
              <a:schemeClr val="tx1"/>
            </a:solid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grpSp>
      <p:sp>
        <p:nvSpPr>
          <p:cNvPr id="28" name="Rectangle 27"/>
          <p:cNvSpPr/>
          <p:nvPr/>
        </p:nvSpPr>
        <p:spPr>
          <a:xfrm>
            <a:off x="7370672" y="3429000"/>
            <a:ext cx="718465" cy="338554"/>
          </a:xfrm>
          <a:prstGeom prst="rect">
            <a:avLst/>
          </a:prstGeom>
        </p:spPr>
        <p:txBody>
          <a:bodyPr wrap="square">
            <a:spAutoFit/>
          </a:bodyPr>
          <a:lstStyle/>
          <a:p>
            <a:pPr>
              <a:buNone/>
            </a:pPr>
            <a:r>
              <a:rPr lang="en-US" sz="1600" dirty="0">
                <a:latin typeface="Calibri" panose="020F0502020204030204" pitchFamily="34" charset="0"/>
              </a:rPr>
              <a:t>China</a:t>
            </a:r>
            <a:endParaRPr lang="en-GB" sz="1600" dirty="0">
              <a:latin typeface="Calibri" panose="020F0502020204030204" pitchFamily="34" charset="0"/>
            </a:endParaRPr>
          </a:p>
        </p:txBody>
      </p:sp>
      <p:sp>
        <p:nvSpPr>
          <p:cNvPr id="29" name="Rectangle 28"/>
          <p:cNvSpPr/>
          <p:nvPr/>
        </p:nvSpPr>
        <p:spPr>
          <a:xfrm>
            <a:off x="7121573" y="3807792"/>
            <a:ext cx="926231" cy="338554"/>
          </a:xfrm>
          <a:prstGeom prst="rect">
            <a:avLst/>
          </a:prstGeom>
        </p:spPr>
        <p:txBody>
          <a:bodyPr wrap="square">
            <a:spAutoFit/>
          </a:bodyPr>
          <a:lstStyle/>
          <a:p>
            <a:pPr>
              <a:buNone/>
            </a:pPr>
            <a:r>
              <a:rPr lang="en-US" sz="1600" dirty="0">
                <a:latin typeface="Calibri" panose="020F0502020204030204" pitchFamily="34" charset="0"/>
              </a:rPr>
              <a:t>Vietnam</a:t>
            </a:r>
            <a:endParaRPr lang="en-GB" sz="1600" dirty="0">
              <a:latin typeface="Calibri" panose="020F0502020204030204" pitchFamily="34" charset="0"/>
            </a:endParaRPr>
          </a:p>
        </p:txBody>
      </p:sp>
      <p:sp>
        <p:nvSpPr>
          <p:cNvPr id="30" name="Rectangle 29"/>
          <p:cNvSpPr/>
          <p:nvPr/>
        </p:nvSpPr>
        <p:spPr>
          <a:xfrm>
            <a:off x="5966460" y="3962924"/>
            <a:ext cx="980370" cy="338554"/>
          </a:xfrm>
          <a:prstGeom prst="rect">
            <a:avLst/>
          </a:prstGeom>
        </p:spPr>
        <p:txBody>
          <a:bodyPr wrap="square">
            <a:spAutoFit/>
          </a:bodyPr>
          <a:lstStyle/>
          <a:p>
            <a:pPr>
              <a:buNone/>
            </a:pPr>
            <a:r>
              <a:rPr lang="en-US" sz="1600" dirty="0">
                <a:latin typeface="Calibri" panose="020F0502020204030204" pitchFamily="34" charset="0"/>
              </a:rPr>
              <a:t>Malaysia</a:t>
            </a:r>
            <a:endParaRPr lang="en-GB" sz="1600" dirty="0">
              <a:latin typeface="Calibri" panose="020F0502020204030204" pitchFamily="34" charset="0"/>
            </a:endParaRPr>
          </a:p>
        </p:txBody>
      </p:sp>
      <p:grpSp>
        <p:nvGrpSpPr>
          <p:cNvPr id="31" name="Group 30"/>
          <p:cNvGrpSpPr/>
          <p:nvPr/>
        </p:nvGrpSpPr>
        <p:grpSpPr>
          <a:xfrm>
            <a:off x="1539891" y="3178901"/>
            <a:ext cx="151789" cy="157948"/>
            <a:chOff x="3886200" y="2438400"/>
            <a:chExt cx="144000" cy="144000"/>
          </a:xfrm>
        </p:grpSpPr>
        <p:sp>
          <p:nvSpPr>
            <p:cNvPr id="32" name="Oval 31"/>
            <p:cNvSpPr/>
            <p:nvPr/>
          </p:nvSpPr>
          <p:spPr>
            <a:xfrm>
              <a:off x="3886200" y="2438400"/>
              <a:ext cx="144000" cy="144000"/>
            </a:xfrm>
            <a:prstGeom prst="ellipse">
              <a:avLst/>
            </a:prstGeom>
            <a:no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sp>
          <p:nvSpPr>
            <p:cNvPr id="33" name="Oval 32"/>
            <p:cNvSpPr/>
            <p:nvPr/>
          </p:nvSpPr>
          <p:spPr>
            <a:xfrm>
              <a:off x="3935148" y="2487286"/>
              <a:ext cx="45719" cy="45719"/>
            </a:xfrm>
            <a:prstGeom prst="ellipse">
              <a:avLst/>
            </a:prstGeom>
            <a:solidFill>
              <a:schemeClr val="tx1"/>
            </a:solid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grpSp>
      <p:sp>
        <p:nvSpPr>
          <p:cNvPr id="34" name="Rectangle 33"/>
          <p:cNvSpPr/>
          <p:nvPr/>
        </p:nvSpPr>
        <p:spPr>
          <a:xfrm>
            <a:off x="5582078" y="3535870"/>
            <a:ext cx="768763" cy="338554"/>
          </a:xfrm>
          <a:prstGeom prst="rect">
            <a:avLst/>
          </a:prstGeom>
        </p:spPr>
        <p:txBody>
          <a:bodyPr wrap="square">
            <a:spAutoFit/>
          </a:bodyPr>
          <a:lstStyle/>
          <a:p>
            <a:pPr algn="r">
              <a:buNone/>
            </a:pPr>
            <a:r>
              <a:rPr lang="en-US" sz="1600" dirty="0">
                <a:latin typeface="Calibri" panose="020F0502020204030204" pitchFamily="34" charset="0"/>
              </a:rPr>
              <a:t>India</a:t>
            </a:r>
            <a:endParaRPr lang="en-GB" sz="1600" dirty="0">
              <a:latin typeface="Calibri" panose="020F0502020204030204" pitchFamily="34" charset="0"/>
            </a:endParaRPr>
          </a:p>
        </p:txBody>
      </p:sp>
      <p:grpSp>
        <p:nvGrpSpPr>
          <p:cNvPr id="35" name="Group 34"/>
          <p:cNvGrpSpPr/>
          <p:nvPr/>
        </p:nvGrpSpPr>
        <p:grpSpPr>
          <a:xfrm>
            <a:off x="6320037" y="3640222"/>
            <a:ext cx="151789" cy="157948"/>
            <a:chOff x="3886200" y="2438400"/>
            <a:chExt cx="144000" cy="144000"/>
          </a:xfrm>
        </p:grpSpPr>
        <p:sp>
          <p:nvSpPr>
            <p:cNvPr id="36" name="Oval 35"/>
            <p:cNvSpPr/>
            <p:nvPr/>
          </p:nvSpPr>
          <p:spPr>
            <a:xfrm>
              <a:off x="3886200" y="2438400"/>
              <a:ext cx="144000" cy="144000"/>
            </a:xfrm>
            <a:prstGeom prst="ellipse">
              <a:avLst/>
            </a:prstGeom>
            <a:no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sp>
          <p:nvSpPr>
            <p:cNvPr id="37" name="Oval 36"/>
            <p:cNvSpPr/>
            <p:nvPr/>
          </p:nvSpPr>
          <p:spPr>
            <a:xfrm>
              <a:off x="3935148" y="2487286"/>
              <a:ext cx="45719" cy="45719"/>
            </a:xfrm>
            <a:prstGeom prst="ellipse">
              <a:avLst/>
            </a:prstGeom>
            <a:solidFill>
              <a:schemeClr val="tx1"/>
            </a:solidFill>
            <a:ln>
              <a:solidFill>
                <a:schemeClr val="tx1">
                  <a:lumMod val="95000"/>
                  <a:lumOff val="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buNone/>
              </a:pPr>
              <a:endParaRPr lang="en-GB" sz="2800">
                <a:latin typeface="Calibri" panose="020F0502020204030204" pitchFamily="34" charset="0"/>
              </a:endParaRPr>
            </a:p>
          </p:txBody>
        </p:sp>
      </p:grpSp>
      <p:sp>
        <p:nvSpPr>
          <p:cNvPr id="38" name="Title 1"/>
          <p:cNvSpPr>
            <a:spLocks noGrp="1"/>
          </p:cNvSpPr>
          <p:nvPr>
            <p:ph type="title"/>
          </p:nvPr>
        </p:nvSpPr>
        <p:spPr>
          <a:xfrm>
            <a:off x="237030" y="162363"/>
            <a:ext cx="6840538" cy="1008063"/>
          </a:xfrm>
        </p:spPr>
        <p:txBody>
          <a:bodyPr anchor="ctr"/>
          <a:lstStyle/>
          <a:p>
            <a:r>
              <a:rPr lang="en-SG" altLang="en-US" sz="3500" b="1" dirty="0"/>
              <a:t>Our presence </a:t>
            </a:r>
            <a:br>
              <a:rPr lang="en-SG" altLang="en-US" b="1" dirty="0"/>
            </a:br>
            <a:r>
              <a:rPr lang="en-SG" altLang="en-US" sz="1600" b="0" dirty="0"/>
              <a:t>Our direct offices </a:t>
            </a:r>
            <a:endParaRPr lang="en-SG" sz="2000" b="0" dirty="0"/>
          </a:p>
        </p:txBody>
      </p:sp>
    </p:spTree>
    <p:extLst>
      <p:ext uri="{BB962C8B-B14F-4D97-AF65-F5344CB8AC3E}">
        <p14:creationId xmlns:p14="http://schemas.microsoft.com/office/powerpoint/2010/main" val="3546217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9"/>
          <p:cNvSpPr>
            <a:spLocks noGrp="1" noChangeArrowheads="1"/>
          </p:cNvSpPr>
          <p:nvPr>
            <p:ph type="body" sz="half" idx="1"/>
          </p:nvPr>
        </p:nvSpPr>
        <p:spPr>
          <a:xfrm>
            <a:off x="284325" y="1183527"/>
            <a:ext cx="8623191" cy="5303537"/>
          </a:xfrm>
        </p:spPr>
        <p:txBody>
          <a:bodyPr/>
          <a:lstStyle/>
          <a:p>
            <a:pPr marL="0" indent="0">
              <a:buNone/>
            </a:pPr>
            <a:r>
              <a:rPr lang="en-SG" altLang="en-US" sz="1200" b="1" dirty="0"/>
              <a:t>UNITED STATES </a:t>
            </a:r>
            <a:r>
              <a:rPr lang="en-SG" altLang="en-US" sz="1100" b="1" dirty="0"/>
              <a:t>(</a:t>
            </a:r>
            <a:r>
              <a:rPr lang="en-SG" altLang="en-US" sz="1100" dirty="0"/>
              <a:t>Global Headquarter</a:t>
            </a:r>
            <a:r>
              <a:rPr lang="en-SG" altLang="en-US" sz="1100" b="1" dirty="0"/>
              <a:t>)</a:t>
            </a:r>
          </a:p>
          <a:p>
            <a:pPr marL="0" indent="0">
              <a:spcBef>
                <a:spcPts val="0"/>
              </a:spcBef>
              <a:spcAft>
                <a:spcPts val="0"/>
              </a:spcAft>
              <a:buNone/>
            </a:pPr>
            <a:r>
              <a:rPr lang="en-SG" altLang="en-US" sz="1100" dirty="0"/>
              <a:t>5927 Priestly Drive, Suite 111, Carlsbad, CA 92008-8800, United States</a:t>
            </a:r>
          </a:p>
          <a:p>
            <a:pPr marL="0" indent="0">
              <a:spcBef>
                <a:spcPts val="0"/>
              </a:spcBef>
              <a:spcAft>
                <a:spcPts val="0"/>
              </a:spcAft>
              <a:buNone/>
            </a:pPr>
            <a:r>
              <a:rPr lang="en-SG" altLang="en-US" sz="1100" dirty="0"/>
              <a:t>Tel: +1 (760) 651 0030   |   Fax: +1 (760) 579 0273</a:t>
            </a:r>
          </a:p>
          <a:p>
            <a:pPr marL="0" indent="0">
              <a:buNone/>
            </a:pPr>
            <a:endParaRPr lang="en-SG" altLang="en-US" sz="600" dirty="0"/>
          </a:p>
          <a:p>
            <a:pPr marL="0" indent="0">
              <a:buNone/>
            </a:pPr>
            <a:r>
              <a:rPr lang="en-SG" altLang="en-US" sz="1200" b="1" dirty="0"/>
              <a:t>SINGAPORE</a:t>
            </a:r>
            <a:r>
              <a:rPr lang="en-SG" altLang="en-US" sz="1100" b="1" dirty="0"/>
              <a:t> (</a:t>
            </a:r>
            <a:r>
              <a:rPr lang="en-SG" altLang="en-US" sz="1100" dirty="0"/>
              <a:t>Asia Pacific – Regional Headquarter</a:t>
            </a:r>
            <a:r>
              <a:rPr lang="en-SG" altLang="en-US" sz="1100" b="1" dirty="0"/>
              <a:t>)</a:t>
            </a:r>
          </a:p>
          <a:p>
            <a:pPr marL="0" indent="0">
              <a:spcBef>
                <a:spcPts val="0"/>
              </a:spcBef>
              <a:spcAft>
                <a:spcPts val="0"/>
              </a:spcAft>
              <a:buNone/>
            </a:pPr>
            <a:r>
              <a:rPr lang="en-SG" altLang="en-US" sz="1100" dirty="0"/>
              <a:t>67 </a:t>
            </a:r>
            <a:r>
              <a:rPr lang="en-SG" altLang="en-US" sz="1100" dirty="0" err="1"/>
              <a:t>Ubi</a:t>
            </a:r>
            <a:r>
              <a:rPr lang="en-SG" altLang="en-US" sz="1100" dirty="0"/>
              <a:t> Road 1, #10-11 Oxley Bizhub, Singapore 408730</a:t>
            </a:r>
          </a:p>
          <a:p>
            <a:pPr marL="0" indent="0">
              <a:spcBef>
                <a:spcPts val="0"/>
              </a:spcBef>
              <a:spcAft>
                <a:spcPts val="0"/>
              </a:spcAft>
              <a:buNone/>
            </a:pPr>
            <a:r>
              <a:rPr lang="en-SG" altLang="en-US" sz="1100" dirty="0"/>
              <a:t>Tel: +65 6534 9015   |   Fax: +65 6534 9016</a:t>
            </a:r>
          </a:p>
          <a:p>
            <a:pPr marL="0" indent="0">
              <a:buNone/>
            </a:pPr>
            <a:endParaRPr lang="en-SG" altLang="en-US" sz="700" dirty="0"/>
          </a:p>
          <a:p>
            <a:pPr marL="0" indent="0">
              <a:buNone/>
            </a:pPr>
            <a:r>
              <a:rPr lang="en-SG" altLang="en-US" sz="1200" b="1" dirty="0"/>
              <a:t>MALAYSIA</a:t>
            </a:r>
          </a:p>
          <a:p>
            <a:pPr marL="0" indent="0">
              <a:spcBef>
                <a:spcPts val="0"/>
              </a:spcBef>
              <a:spcAft>
                <a:spcPts val="0"/>
              </a:spcAft>
              <a:buNone/>
            </a:pPr>
            <a:r>
              <a:rPr lang="en-SG" altLang="en-US" sz="1100" dirty="0"/>
              <a:t>A-20-08, 20th Floor, Tower A, Menara UOA Bangsar, No.5, </a:t>
            </a:r>
            <a:r>
              <a:rPr lang="en-SG" altLang="en-US" sz="1100" dirty="0" err="1"/>
              <a:t>Jln</a:t>
            </a:r>
            <a:r>
              <a:rPr lang="en-SG" altLang="en-US" sz="1100" dirty="0"/>
              <a:t> Bangsar </a:t>
            </a:r>
            <a:r>
              <a:rPr lang="en-SG" altLang="en-US" sz="1100" dirty="0" err="1"/>
              <a:t>Utama</a:t>
            </a:r>
            <a:r>
              <a:rPr lang="en-SG" altLang="en-US" sz="1100" dirty="0"/>
              <a:t> 1  59000 Kuala Lumpur</a:t>
            </a:r>
          </a:p>
          <a:p>
            <a:pPr marL="0" indent="0">
              <a:spcBef>
                <a:spcPts val="0"/>
              </a:spcBef>
              <a:spcAft>
                <a:spcPts val="0"/>
              </a:spcAft>
              <a:buNone/>
            </a:pPr>
            <a:r>
              <a:rPr lang="en-SG" altLang="en-US" sz="1100" dirty="0"/>
              <a:t>Tel: +603 2301 7430   |   Fax: +603 2301 7480</a:t>
            </a:r>
          </a:p>
          <a:p>
            <a:pPr marL="0" indent="0">
              <a:buNone/>
            </a:pPr>
            <a:endParaRPr lang="en-SG" altLang="en-US" sz="700" dirty="0"/>
          </a:p>
          <a:p>
            <a:pPr marL="0" indent="0">
              <a:buNone/>
            </a:pPr>
            <a:r>
              <a:rPr lang="en-SG" altLang="en-US" sz="1200" b="1" dirty="0"/>
              <a:t>PHILIPPINES</a:t>
            </a:r>
          </a:p>
          <a:p>
            <a:pPr marL="0" indent="0">
              <a:spcBef>
                <a:spcPts val="0"/>
              </a:spcBef>
              <a:spcAft>
                <a:spcPts val="0"/>
              </a:spcAft>
              <a:buNone/>
            </a:pPr>
            <a:r>
              <a:rPr lang="en-SG" altLang="en-US" sz="1100" b="1" dirty="0"/>
              <a:t>:: Makati</a:t>
            </a:r>
            <a:r>
              <a:rPr lang="en-SG" altLang="en-US" sz="1100" dirty="0"/>
              <a:t> : Unit 1103 Liberty </a:t>
            </a:r>
            <a:r>
              <a:rPr lang="en-SG" altLang="en-US" sz="1100" dirty="0" err="1"/>
              <a:t>Center</a:t>
            </a:r>
            <a:r>
              <a:rPr lang="en-SG" altLang="en-US" sz="1100" dirty="0"/>
              <a:t> 104, H. V </a:t>
            </a:r>
            <a:r>
              <a:rPr lang="en-SG" altLang="en-US" sz="1100" dirty="0" err="1"/>
              <a:t>Dela</a:t>
            </a:r>
            <a:r>
              <a:rPr lang="en-SG" altLang="en-US" sz="1100" dirty="0"/>
              <a:t> Costa Street, Salcedo Village  Makati City, Philippines 1227</a:t>
            </a:r>
          </a:p>
          <a:p>
            <a:pPr marL="0" indent="0">
              <a:spcBef>
                <a:spcPts val="0"/>
              </a:spcBef>
              <a:spcAft>
                <a:spcPts val="0"/>
              </a:spcAft>
              <a:buNone/>
            </a:pPr>
            <a:r>
              <a:rPr lang="en-SG" altLang="en-US" sz="1100" dirty="0"/>
              <a:t>Tel : 8877781-82 |   Fax: +63 2 5198117</a:t>
            </a:r>
          </a:p>
          <a:p>
            <a:pPr marL="0" indent="0">
              <a:spcBef>
                <a:spcPts val="0"/>
              </a:spcBef>
              <a:spcAft>
                <a:spcPts val="0"/>
              </a:spcAft>
              <a:buNone/>
            </a:pPr>
            <a:r>
              <a:rPr lang="en-SG" altLang="en-US" sz="1100" b="1" dirty="0"/>
              <a:t>:: Cebu :</a:t>
            </a:r>
            <a:r>
              <a:rPr lang="en-SG" altLang="en-US" sz="1100" dirty="0"/>
              <a:t>  Unit 414-415, </a:t>
            </a:r>
            <a:r>
              <a:rPr lang="en-SG" altLang="en-US" sz="1100" dirty="0" err="1"/>
              <a:t>Krizia</a:t>
            </a:r>
            <a:r>
              <a:rPr lang="en-SG" altLang="en-US" sz="1100" dirty="0"/>
              <a:t> Building, </a:t>
            </a:r>
            <a:r>
              <a:rPr lang="en-SG" altLang="en-US" sz="1100" dirty="0" err="1"/>
              <a:t>Brgy</a:t>
            </a:r>
            <a:r>
              <a:rPr lang="en-SG" altLang="en-US" sz="1100" dirty="0"/>
              <a:t>. </a:t>
            </a:r>
            <a:r>
              <a:rPr lang="en-SG" altLang="en-US" sz="1100" dirty="0" err="1"/>
              <a:t>Camputaw</a:t>
            </a:r>
            <a:r>
              <a:rPr lang="en-SG" altLang="en-US" sz="1100" dirty="0"/>
              <a:t>, </a:t>
            </a:r>
            <a:r>
              <a:rPr lang="en-SG" altLang="en-US" sz="1100" dirty="0" err="1"/>
              <a:t>Gorordo</a:t>
            </a:r>
            <a:r>
              <a:rPr lang="en-SG" altLang="en-US" sz="1100" dirty="0"/>
              <a:t> Avenue, </a:t>
            </a:r>
            <a:r>
              <a:rPr lang="en-SG" altLang="en-US" sz="1100" dirty="0" err="1"/>
              <a:t>Lahug</a:t>
            </a:r>
            <a:r>
              <a:rPr lang="en-SG" altLang="en-US" sz="1100" dirty="0"/>
              <a:t> Cebu City, Philippines 6000</a:t>
            </a:r>
          </a:p>
          <a:p>
            <a:pPr marL="0" indent="0">
              <a:buNone/>
            </a:pPr>
            <a:endParaRPr lang="en-SG" altLang="en-US" sz="700" dirty="0"/>
          </a:p>
          <a:p>
            <a:pPr marL="0" indent="0">
              <a:buNone/>
            </a:pPr>
            <a:r>
              <a:rPr lang="en-SG" altLang="en-US" sz="1200" b="1" dirty="0"/>
              <a:t>THAILAND</a:t>
            </a:r>
          </a:p>
          <a:p>
            <a:pPr marL="0" indent="0">
              <a:spcBef>
                <a:spcPts val="0"/>
              </a:spcBef>
              <a:spcAft>
                <a:spcPts val="0"/>
              </a:spcAft>
              <a:buNone/>
            </a:pPr>
            <a:r>
              <a:rPr lang="en-SG" altLang="en-US" sz="1100" dirty="0"/>
              <a:t>10/147 The Trendy Office, #1602A, 16th Floor,  </a:t>
            </a:r>
            <a:r>
              <a:rPr lang="en-SG" altLang="en-US" sz="1100" dirty="0" err="1"/>
              <a:t>Soi</a:t>
            </a:r>
            <a:r>
              <a:rPr lang="en-SG" altLang="en-US" sz="1100" dirty="0"/>
              <a:t> </a:t>
            </a:r>
            <a:r>
              <a:rPr lang="en-SG" altLang="en-US" sz="1100" dirty="0" err="1"/>
              <a:t>Sukhumvit</a:t>
            </a:r>
            <a:r>
              <a:rPr lang="en-SG" altLang="en-US" sz="1100" dirty="0"/>
              <a:t> 13, North </a:t>
            </a:r>
            <a:r>
              <a:rPr lang="en-SG" altLang="en-US" sz="1100" dirty="0" err="1"/>
              <a:t>Klongtoei</a:t>
            </a:r>
            <a:r>
              <a:rPr lang="en-SG" altLang="en-US" sz="1100" dirty="0"/>
              <a:t>, </a:t>
            </a:r>
            <a:r>
              <a:rPr lang="en-SG" altLang="en-US" sz="1100" dirty="0" err="1"/>
              <a:t>Wattana</a:t>
            </a:r>
            <a:r>
              <a:rPr lang="en-SG" altLang="en-US" sz="1100" dirty="0"/>
              <a:t>, Bangkok 10110</a:t>
            </a:r>
          </a:p>
          <a:p>
            <a:pPr marL="0" indent="0">
              <a:spcBef>
                <a:spcPts val="0"/>
              </a:spcBef>
              <a:spcAft>
                <a:spcPts val="0"/>
              </a:spcAft>
              <a:buNone/>
            </a:pPr>
            <a:r>
              <a:rPr lang="en-SG" altLang="en-US" sz="1100" dirty="0"/>
              <a:t>Tel : +66 2 1687538</a:t>
            </a:r>
          </a:p>
          <a:p>
            <a:pPr marL="0" indent="0">
              <a:buNone/>
            </a:pPr>
            <a:endParaRPr lang="en-SG" altLang="en-US" sz="700" dirty="0"/>
          </a:p>
          <a:p>
            <a:pPr marL="0" indent="0">
              <a:buNone/>
            </a:pPr>
            <a:r>
              <a:rPr lang="en-SG" altLang="en-US" sz="1200" b="1" dirty="0"/>
              <a:t>INDIA </a:t>
            </a:r>
          </a:p>
          <a:p>
            <a:pPr marL="0" indent="0">
              <a:spcBef>
                <a:spcPts val="0"/>
              </a:spcBef>
              <a:spcAft>
                <a:spcPts val="0"/>
              </a:spcAft>
              <a:buNone/>
            </a:pPr>
            <a:r>
              <a:rPr lang="en-SG" altLang="en-US" sz="1200" dirty="0"/>
              <a:t>Door No. 67/5110, #42- 1st Floor,, DD </a:t>
            </a:r>
            <a:r>
              <a:rPr lang="en-SG" altLang="en-US" sz="1200" dirty="0" err="1"/>
              <a:t>Oceano</a:t>
            </a:r>
            <a:r>
              <a:rPr lang="en-SG" altLang="en-US" sz="1200" dirty="0"/>
              <a:t> Mall, Marine Drive,, Cochin, Ernakulam, Kerala, India, 682031</a:t>
            </a:r>
          </a:p>
          <a:p>
            <a:pPr marL="0" indent="0">
              <a:spcBef>
                <a:spcPts val="0"/>
              </a:spcBef>
              <a:spcAft>
                <a:spcPts val="0"/>
              </a:spcAft>
              <a:buNone/>
            </a:pPr>
            <a:endParaRPr lang="en-SG" altLang="en-US" sz="800" dirty="0"/>
          </a:p>
          <a:p>
            <a:pPr marL="0" indent="0">
              <a:buNone/>
            </a:pPr>
            <a:r>
              <a:rPr lang="en-SG" altLang="en-US" sz="1200" b="1" dirty="0"/>
              <a:t>CHINA</a:t>
            </a:r>
          </a:p>
          <a:p>
            <a:pPr marL="0" indent="0">
              <a:spcBef>
                <a:spcPts val="0"/>
              </a:spcBef>
              <a:spcAft>
                <a:spcPts val="0"/>
              </a:spcAft>
              <a:buNone/>
            </a:pPr>
            <a:r>
              <a:rPr lang="en-US" altLang="ja-JP" sz="1100" dirty="0"/>
              <a:t>530 </a:t>
            </a:r>
            <a:r>
              <a:rPr lang="en-SG" altLang="en-US" sz="1100" dirty="0"/>
              <a:t>Room, No.1189 West </a:t>
            </a:r>
            <a:r>
              <a:rPr lang="en-SG" altLang="en-US" sz="1100" dirty="0" err="1"/>
              <a:t>WuDing</a:t>
            </a:r>
            <a:r>
              <a:rPr lang="en-SG" altLang="en-US" sz="1100" dirty="0"/>
              <a:t> Road, </a:t>
            </a:r>
            <a:r>
              <a:rPr lang="en-SG" altLang="en-US" sz="1100" dirty="0" err="1"/>
              <a:t>JingAn</a:t>
            </a:r>
            <a:r>
              <a:rPr lang="en-SG" altLang="en-US" sz="1100" dirty="0"/>
              <a:t> District, Shanghai </a:t>
            </a:r>
          </a:p>
          <a:p>
            <a:pPr marL="0" indent="0">
              <a:buNone/>
            </a:pPr>
            <a:endParaRPr lang="en-SG" altLang="en-US" sz="700" dirty="0"/>
          </a:p>
          <a:p>
            <a:pPr marL="0" indent="0">
              <a:buNone/>
            </a:pPr>
            <a:r>
              <a:rPr lang="en-SG" altLang="en-US" sz="1200" b="1" dirty="0"/>
              <a:t>VIETNAM</a:t>
            </a:r>
          </a:p>
          <a:p>
            <a:pPr marL="0" indent="0">
              <a:spcBef>
                <a:spcPts val="0"/>
              </a:spcBef>
              <a:spcAft>
                <a:spcPts val="0"/>
              </a:spcAft>
              <a:buNone/>
            </a:pPr>
            <a:r>
              <a:rPr lang="en-SG" altLang="en-US" sz="1100" dirty="0"/>
              <a:t>24 No.1 Street, Ward 17, Go </a:t>
            </a:r>
            <a:r>
              <a:rPr lang="en-SG" altLang="en-US" sz="1100" dirty="0" err="1"/>
              <a:t>Vap</a:t>
            </a:r>
            <a:r>
              <a:rPr lang="en-SG" altLang="en-US" sz="1100" dirty="0"/>
              <a:t> District, Ho Chi Minh, Vietnam</a:t>
            </a:r>
          </a:p>
        </p:txBody>
      </p:sp>
    </p:spTree>
    <p:extLst>
      <p:ext uri="{BB962C8B-B14F-4D97-AF65-F5344CB8AC3E}">
        <p14:creationId xmlns:p14="http://schemas.microsoft.com/office/powerpoint/2010/main" val="3745911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237030" y="162363"/>
            <a:ext cx="6840538" cy="1008063"/>
          </a:xfrm>
        </p:spPr>
        <p:txBody>
          <a:bodyPr anchor="ctr"/>
          <a:lstStyle/>
          <a:p>
            <a:r>
              <a:rPr lang="en-SG" altLang="en-US" sz="3500" b="1" dirty="0"/>
              <a:t>Our Services</a:t>
            </a:r>
            <a:br>
              <a:rPr lang="en-SG" altLang="en-US" b="1" dirty="0"/>
            </a:br>
            <a:r>
              <a:rPr lang="en-SG" altLang="en-US" sz="1350" b="0" dirty="0"/>
              <a:t>end-to-end marketing Solutions</a:t>
            </a:r>
            <a:endParaRPr lang="en-SG" sz="1350" b="0" dirty="0"/>
          </a:p>
        </p:txBody>
      </p:sp>
      <p:grpSp>
        <p:nvGrpSpPr>
          <p:cNvPr id="12" name="Group 11">
            <a:extLst>
              <a:ext uri="{FF2B5EF4-FFF2-40B4-BE49-F238E27FC236}">
                <a16:creationId xmlns:a16="http://schemas.microsoft.com/office/drawing/2014/main" id="{2FA696E4-B354-4D28-8779-95619A9D5F61}"/>
              </a:ext>
            </a:extLst>
          </p:cNvPr>
          <p:cNvGrpSpPr/>
          <p:nvPr/>
        </p:nvGrpSpPr>
        <p:grpSpPr>
          <a:xfrm>
            <a:off x="296288" y="1604513"/>
            <a:ext cx="8761448" cy="4815733"/>
            <a:chOff x="276428" y="264019"/>
            <a:chExt cx="11806650" cy="6128798"/>
          </a:xfrm>
        </p:grpSpPr>
        <p:pic>
          <p:nvPicPr>
            <p:cNvPr id="13" name="Picture 12">
              <a:extLst>
                <a:ext uri="{FF2B5EF4-FFF2-40B4-BE49-F238E27FC236}">
                  <a16:creationId xmlns:a16="http://schemas.microsoft.com/office/drawing/2014/main" id="{A49CB781-B246-467B-B51E-A048F26B1D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9373" y="3834112"/>
              <a:ext cx="2479316" cy="710737"/>
            </a:xfrm>
            <a:prstGeom prst="rect">
              <a:avLst/>
            </a:prstGeom>
          </p:spPr>
        </p:pic>
        <p:grpSp>
          <p:nvGrpSpPr>
            <p:cNvPr id="14" name="Group 13">
              <a:extLst>
                <a:ext uri="{FF2B5EF4-FFF2-40B4-BE49-F238E27FC236}">
                  <a16:creationId xmlns:a16="http://schemas.microsoft.com/office/drawing/2014/main" id="{49023F84-DA02-48C6-A426-971F4E1B403E}"/>
                </a:ext>
              </a:extLst>
            </p:cNvPr>
            <p:cNvGrpSpPr/>
            <p:nvPr/>
          </p:nvGrpSpPr>
          <p:grpSpPr>
            <a:xfrm>
              <a:off x="3470206" y="264019"/>
              <a:ext cx="5200659" cy="2974592"/>
              <a:chOff x="3843246" y="430078"/>
              <a:chExt cx="4520399" cy="2538529"/>
            </a:xfrm>
          </p:grpSpPr>
          <p:sp>
            <p:nvSpPr>
              <p:cNvPr id="73" name="Ellipse 76">
                <a:extLst>
                  <a:ext uri="{FF2B5EF4-FFF2-40B4-BE49-F238E27FC236}">
                    <a16:creationId xmlns:a16="http://schemas.microsoft.com/office/drawing/2014/main" id="{9A11DF2D-D259-4631-A746-878381646125}"/>
                  </a:ext>
                </a:extLst>
              </p:cNvPr>
              <p:cNvSpPr/>
              <p:nvPr/>
            </p:nvSpPr>
            <p:spPr bwMode="gray">
              <a:xfrm>
                <a:off x="5350618" y="1145308"/>
                <a:ext cx="1462894" cy="1422401"/>
              </a:xfrm>
              <a:prstGeom prst="ellipse">
                <a:avLst/>
              </a:prstGeom>
              <a:solidFill>
                <a:srgbClr val="7030A0"/>
              </a:solidFill>
              <a:ln w="12700">
                <a:noFill/>
                <a:round/>
                <a:headEnd/>
                <a:tailEnd/>
              </a:ln>
              <a:effectLst>
                <a:outerShdw blurRad="114300" sx="103000" sy="103000" algn="ctr" rotWithShape="0">
                  <a:prstClr val="black">
                    <a:alpha val="67000"/>
                  </a:prstClr>
                </a:outerShdw>
              </a:effectLst>
            </p:spPr>
            <p:txBody>
              <a:bodyPr wrap="none" rtlCol="0" anchor="ctr"/>
              <a:lstStyle/>
              <a:p>
                <a:pPr algn="ctr"/>
                <a:r>
                  <a:rPr lang="en-US" sz="1400" b="1" dirty="0">
                    <a:ln w="6350">
                      <a:solidFill>
                        <a:srgbClr val="FFFFFF"/>
                      </a:solidFill>
                    </a:ln>
                    <a:solidFill>
                      <a:srgbClr val="FF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INTELLIGENCE</a:t>
                </a:r>
              </a:p>
            </p:txBody>
          </p:sp>
          <p:grpSp>
            <p:nvGrpSpPr>
              <p:cNvPr id="74" name="Group 73">
                <a:extLst>
                  <a:ext uri="{FF2B5EF4-FFF2-40B4-BE49-F238E27FC236}">
                    <a16:creationId xmlns:a16="http://schemas.microsoft.com/office/drawing/2014/main" id="{C27AE456-15A9-4130-8110-49D031492E89}"/>
                  </a:ext>
                </a:extLst>
              </p:cNvPr>
              <p:cNvGrpSpPr/>
              <p:nvPr/>
            </p:nvGrpSpPr>
            <p:grpSpPr>
              <a:xfrm>
                <a:off x="5428761" y="430078"/>
                <a:ext cx="1412257" cy="920521"/>
                <a:chOff x="5126114" y="372969"/>
                <a:chExt cx="1412257" cy="920521"/>
              </a:xfrm>
            </p:grpSpPr>
            <p:grpSp>
              <p:nvGrpSpPr>
                <p:cNvPr id="89" name="Group 88">
                  <a:extLst>
                    <a:ext uri="{FF2B5EF4-FFF2-40B4-BE49-F238E27FC236}">
                      <a16:creationId xmlns:a16="http://schemas.microsoft.com/office/drawing/2014/main" id="{78083DC2-DA56-4BF9-8330-7210B13853F3}"/>
                    </a:ext>
                  </a:extLst>
                </p:cNvPr>
                <p:cNvGrpSpPr/>
                <p:nvPr/>
              </p:nvGrpSpPr>
              <p:grpSpPr>
                <a:xfrm>
                  <a:off x="5484891" y="655185"/>
                  <a:ext cx="641305" cy="638305"/>
                  <a:chOff x="4976572" y="901044"/>
                  <a:chExt cx="641305" cy="638305"/>
                </a:xfrm>
              </p:grpSpPr>
              <p:sp>
                <p:nvSpPr>
                  <p:cNvPr id="91" name="Ellipse 24">
                    <a:extLst>
                      <a:ext uri="{FF2B5EF4-FFF2-40B4-BE49-F238E27FC236}">
                        <a16:creationId xmlns:a16="http://schemas.microsoft.com/office/drawing/2014/main" id="{71678B54-740B-4890-B02F-16CCE1562C0F}"/>
                      </a:ext>
                    </a:extLst>
                  </p:cNvPr>
                  <p:cNvSpPr/>
                  <p:nvPr/>
                </p:nvSpPr>
                <p:spPr bwMode="gray">
                  <a:xfrm>
                    <a:off x="4976572" y="901044"/>
                    <a:ext cx="641305" cy="638305"/>
                  </a:xfrm>
                  <a:prstGeom prst="ellipse">
                    <a:avLst/>
                  </a:prstGeom>
                  <a:solidFill>
                    <a:srgbClr val="7030A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pic>
                <p:nvPicPr>
                  <p:cNvPr id="92" name="Graphic 91" descr="Database">
                    <a:extLst>
                      <a:ext uri="{FF2B5EF4-FFF2-40B4-BE49-F238E27FC236}">
                        <a16:creationId xmlns:a16="http://schemas.microsoft.com/office/drawing/2014/main" id="{A3CA9179-6D07-4401-9D4D-58D9FC3A05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17725" y="1027298"/>
                    <a:ext cx="375493" cy="375493"/>
                  </a:xfrm>
                  <a:prstGeom prst="rect">
                    <a:avLst/>
                  </a:prstGeom>
                </p:spPr>
              </p:pic>
            </p:grpSp>
            <p:sp>
              <p:nvSpPr>
                <p:cNvPr id="90" name="Rectangle 89">
                  <a:extLst>
                    <a:ext uri="{FF2B5EF4-FFF2-40B4-BE49-F238E27FC236}">
                      <a16:creationId xmlns:a16="http://schemas.microsoft.com/office/drawing/2014/main" id="{777CB217-B6EA-4446-86E6-4362FEBF2320}"/>
                    </a:ext>
                  </a:extLst>
                </p:cNvPr>
                <p:cNvSpPr/>
                <p:nvPr/>
              </p:nvSpPr>
              <p:spPr>
                <a:xfrm>
                  <a:off x="5126114" y="372969"/>
                  <a:ext cx="1412257" cy="592779"/>
                </a:xfrm>
                <a:prstGeom prst="rect">
                  <a:avLst/>
                </a:prstGeom>
              </p:spPr>
              <p:txBody>
                <a:bodyPr wrap="none">
                  <a:spAutoFit/>
                </a:bodyPr>
                <a:lstStyle/>
                <a:p>
                  <a:pPr algn="ctr">
                    <a:lnSpc>
                      <a:spcPct val="95000"/>
                    </a:lnSpc>
                    <a:spcAft>
                      <a:spcPts val="800"/>
                    </a:spcAft>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Data Acquisition</a:t>
                  </a:r>
                </a:p>
                <a:p>
                  <a:pPr algn="ctr">
                    <a:lnSpc>
                      <a:spcPct val="95000"/>
                    </a:lnSpc>
                    <a:spcAft>
                      <a:spcPts val="800"/>
                    </a:spcAft>
                    <a:buClr>
                      <a:srgbClr val="969696"/>
                    </a:buClr>
                  </a:pPr>
                  <a:endParaRPr lang="en-US" sz="1200" dirty="0">
                    <a:solidFill>
                      <a:schemeClr val="tx1">
                        <a:lumMod val="85000"/>
                        <a:lumOff val="15000"/>
                      </a:schemeClr>
                    </a:solidFill>
                    <a:latin typeface="Calibri" panose="020F0502020204030204" pitchFamily="34" charset="0"/>
                    <a:cs typeface="Calibri" panose="020F0502020204030204" pitchFamily="34" charset="0"/>
                  </a:endParaRPr>
                </a:p>
              </p:txBody>
            </p:sp>
          </p:grpSp>
          <p:grpSp>
            <p:nvGrpSpPr>
              <p:cNvPr id="75" name="Group 74">
                <a:extLst>
                  <a:ext uri="{FF2B5EF4-FFF2-40B4-BE49-F238E27FC236}">
                    <a16:creationId xmlns:a16="http://schemas.microsoft.com/office/drawing/2014/main" id="{1B8DED8B-F386-407A-A038-196D06064B91}"/>
                  </a:ext>
                </a:extLst>
              </p:cNvPr>
              <p:cNvGrpSpPr/>
              <p:nvPr/>
            </p:nvGrpSpPr>
            <p:grpSpPr>
              <a:xfrm>
                <a:off x="6560674" y="1145308"/>
                <a:ext cx="1802971" cy="647454"/>
                <a:chOff x="5484891" y="655185"/>
                <a:chExt cx="1802971" cy="647454"/>
              </a:xfrm>
            </p:grpSpPr>
            <p:sp>
              <p:nvSpPr>
                <p:cNvPr id="87" name="Ellipse 24">
                  <a:extLst>
                    <a:ext uri="{FF2B5EF4-FFF2-40B4-BE49-F238E27FC236}">
                      <a16:creationId xmlns:a16="http://schemas.microsoft.com/office/drawing/2014/main" id="{7A1F725E-6CA1-4EFF-B112-549A3B95589E}"/>
                    </a:ext>
                  </a:extLst>
                </p:cNvPr>
                <p:cNvSpPr/>
                <p:nvPr/>
              </p:nvSpPr>
              <p:spPr bwMode="gray">
                <a:xfrm>
                  <a:off x="5484891" y="655185"/>
                  <a:ext cx="641305" cy="638305"/>
                </a:xfrm>
                <a:prstGeom prst="ellipse">
                  <a:avLst/>
                </a:prstGeom>
                <a:solidFill>
                  <a:srgbClr val="7030A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88" name="Rectangle 87">
                  <a:extLst>
                    <a:ext uri="{FF2B5EF4-FFF2-40B4-BE49-F238E27FC236}">
                      <a16:creationId xmlns:a16="http://schemas.microsoft.com/office/drawing/2014/main" id="{BA66317A-D41A-4406-BC90-15A732BEDDEA}"/>
                    </a:ext>
                  </a:extLst>
                </p:cNvPr>
                <p:cNvSpPr/>
                <p:nvPr/>
              </p:nvSpPr>
              <p:spPr>
                <a:xfrm>
                  <a:off x="6168511" y="821284"/>
                  <a:ext cx="1119351" cy="481355"/>
                </a:xfrm>
                <a:prstGeom prst="rect">
                  <a:avLst/>
                </a:prstGeom>
              </p:spPr>
              <p:txBody>
                <a:bodyPr wrap="none">
                  <a:spAutoFit/>
                </a:bodyPr>
                <a:lstStyle/>
                <a:p>
                  <a:pP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Whitespace </a:t>
                  </a:r>
                </a:p>
                <a:p>
                  <a:pP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Acquisition</a:t>
                  </a:r>
                </a:p>
              </p:txBody>
            </p:sp>
          </p:grpSp>
          <p:grpSp>
            <p:nvGrpSpPr>
              <p:cNvPr id="76" name="Group 75">
                <a:extLst>
                  <a:ext uri="{FF2B5EF4-FFF2-40B4-BE49-F238E27FC236}">
                    <a16:creationId xmlns:a16="http://schemas.microsoft.com/office/drawing/2014/main" id="{5F863D31-AB35-4FA2-811E-E6D73D690872}"/>
                  </a:ext>
                </a:extLst>
              </p:cNvPr>
              <p:cNvGrpSpPr/>
              <p:nvPr/>
            </p:nvGrpSpPr>
            <p:grpSpPr>
              <a:xfrm>
                <a:off x="6350483" y="2108717"/>
                <a:ext cx="1742638" cy="638305"/>
                <a:chOff x="5484891" y="655185"/>
                <a:chExt cx="1742638" cy="638305"/>
              </a:xfrm>
            </p:grpSpPr>
            <p:sp>
              <p:nvSpPr>
                <p:cNvPr id="85" name="Ellipse 24">
                  <a:extLst>
                    <a:ext uri="{FF2B5EF4-FFF2-40B4-BE49-F238E27FC236}">
                      <a16:creationId xmlns:a16="http://schemas.microsoft.com/office/drawing/2014/main" id="{16528828-FBA4-4D41-ABAE-B2077FD0F8D8}"/>
                    </a:ext>
                  </a:extLst>
                </p:cNvPr>
                <p:cNvSpPr/>
                <p:nvPr/>
              </p:nvSpPr>
              <p:spPr bwMode="gray">
                <a:xfrm>
                  <a:off x="5484891" y="655185"/>
                  <a:ext cx="641305" cy="638305"/>
                </a:xfrm>
                <a:prstGeom prst="ellipse">
                  <a:avLst/>
                </a:prstGeom>
                <a:solidFill>
                  <a:srgbClr val="7030A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86" name="Rectangle 85">
                  <a:extLst>
                    <a:ext uri="{FF2B5EF4-FFF2-40B4-BE49-F238E27FC236}">
                      <a16:creationId xmlns:a16="http://schemas.microsoft.com/office/drawing/2014/main" id="{B06D09D1-0DE3-4CEB-A967-353E52B88FA7}"/>
                    </a:ext>
                  </a:extLst>
                </p:cNvPr>
                <p:cNvSpPr/>
                <p:nvPr/>
              </p:nvSpPr>
              <p:spPr>
                <a:xfrm>
                  <a:off x="6167737" y="917479"/>
                  <a:ext cx="1059792" cy="290819"/>
                </a:xfrm>
                <a:prstGeom prst="rect">
                  <a:avLst/>
                </a:prstGeom>
              </p:spPr>
              <p:txBody>
                <a:bodyPr wrap="none">
                  <a:spAutoFit/>
                </a:bodyPr>
                <a:lstStyle/>
                <a:p>
                  <a:pP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Data Rental</a:t>
                  </a:r>
                </a:p>
              </p:txBody>
            </p:sp>
          </p:grpSp>
          <p:pic>
            <p:nvPicPr>
              <p:cNvPr id="77" name="Graphic 76" descr="Email">
                <a:extLst>
                  <a:ext uri="{FF2B5EF4-FFF2-40B4-BE49-F238E27FC236}">
                    <a16:creationId xmlns:a16="http://schemas.microsoft.com/office/drawing/2014/main" id="{05521760-E46A-4377-8360-BF23473D256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89742" y="2229295"/>
                <a:ext cx="375493" cy="375494"/>
              </a:xfrm>
              <a:prstGeom prst="rect">
                <a:avLst/>
              </a:prstGeom>
            </p:spPr>
          </p:pic>
          <p:grpSp>
            <p:nvGrpSpPr>
              <p:cNvPr id="78" name="Group 77">
                <a:extLst>
                  <a:ext uri="{FF2B5EF4-FFF2-40B4-BE49-F238E27FC236}">
                    <a16:creationId xmlns:a16="http://schemas.microsoft.com/office/drawing/2014/main" id="{9C52CBD2-7F65-4F7F-A92F-B8B805D23B8D}"/>
                  </a:ext>
                </a:extLst>
              </p:cNvPr>
              <p:cNvGrpSpPr/>
              <p:nvPr/>
            </p:nvGrpSpPr>
            <p:grpSpPr>
              <a:xfrm>
                <a:off x="3953279" y="2099435"/>
                <a:ext cx="1855075" cy="869172"/>
                <a:chOff x="4271121" y="655185"/>
                <a:chExt cx="1855075" cy="869172"/>
              </a:xfrm>
            </p:grpSpPr>
            <p:sp>
              <p:nvSpPr>
                <p:cNvPr id="83" name="Ellipse 24">
                  <a:extLst>
                    <a:ext uri="{FF2B5EF4-FFF2-40B4-BE49-F238E27FC236}">
                      <a16:creationId xmlns:a16="http://schemas.microsoft.com/office/drawing/2014/main" id="{3B0E99F8-B302-476F-9B24-638637431BF6}"/>
                    </a:ext>
                  </a:extLst>
                </p:cNvPr>
                <p:cNvSpPr/>
                <p:nvPr/>
              </p:nvSpPr>
              <p:spPr bwMode="gray">
                <a:xfrm>
                  <a:off x="5484891" y="655185"/>
                  <a:ext cx="641305" cy="638305"/>
                </a:xfrm>
                <a:prstGeom prst="ellipse">
                  <a:avLst/>
                </a:prstGeom>
                <a:solidFill>
                  <a:srgbClr val="7030A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84" name="Rectangle 83">
                  <a:extLst>
                    <a:ext uri="{FF2B5EF4-FFF2-40B4-BE49-F238E27FC236}">
                      <a16:creationId xmlns:a16="http://schemas.microsoft.com/office/drawing/2014/main" id="{1D307A05-FC39-4437-AD55-7650F0C91287}"/>
                    </a:ext>
                  </a:extLst>
                </p:cNvPr>
                <p:cNvSpPr/>
                <p:nvPr/>
              </p:nvSpPr>
              <p:spPr>
                <a:xfrm>
                  <a:off x="4271121" y="852465"/>
                  <a:ext cx="1140101" cy="671892"/>
                </a:xfrm>
                <a:prstGeom prst="rect">
                  <a:avLst/>
                </a:prstGeom>
              </p:spPr>
              <p:txBody>
                <a:bodyPr wrap="square">
                  <a:spAutoFit/>
                </a:bodyPr>
                <a:lstStyle/>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Data Append &amp; Enrichment </a:t>
                  </a:r>
                </a:p>
              </p:txBody>
            </p:sp>
          </p:grpSp>
          <p:pic>
            <p:nvPicPr>
              <p:cNvPr id="79" name="Graphic 78" descr="Puzzle">
                <a:extLst>
                  <a:ext uri="{FF2B5EF4-FFF2-40B4-BE49-F238E27FC236}">
                    <a16:creationId xmlns:a16="http://schemas.microsoft.com/office/drawing/2014/main" id="{3561C6BC-1FEE-40E5-AD51-A3A28D2CEF7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99847" y="2233593"/>
                <a:ext cx="375493" cy="375494"/>
              </a:xfrm>
              <a:prstGeom prst="rect">
                <a:avLst/>
              </a:prstGeom>
            </p:spPr>
          </p:pic>
          <p:grpSp>
            <p:nvGrpSpPr>
              <p:cNvPr id="80" name="Group 79">
                <a:extLst>
                  <a:ext uri="{FF2B5EF4-FFF2-40B4-BE49-F238E27FC236}">
                    <a16:creationId xmlns:a16="http://schemas.microsoft.com/office/drawing/2014/main" id="{7A11973B-138C-4CB6-BE87-B9A001B78D80}"/>
                  </a:ext>
                </a:extLst>
              </p:cNvPr>
              <p:cNvGrpSpPr/>
              <p:nvPr/>
            </p:nvGrpSpPr>
            <p:grpSpPr>
              <a:xfrm>
                <a:off x="3843246" y="1122567"/>
                <a:ext cx="1767090" cy="638305"/>
                <a:chOff x="4359106" y="655185"/>
                <a:chExt cx="1767090" cy="638305"/>
              </a:xfrm>
            </p:grpSpPr>
            <p:sp>
              <p:nvSpPr>
                <p:cNvPr id="81" name="Ellipse 24">
                  <a:extLst>
                    <a:ext uri="{FF2B5EF4-FFF2-40B4-BE49-F238E27FC236}">
                      <a16:creationId xmlns:a16="http://schemas.microsoft.com/office/drawing/2014/main" id="{9CF04199-9ACE-4528-BC7A-D75301B20C8B}"/>
                    </a:ext>
                  </a:extLst>
                </p:cNvPr>
                <p:cNvSpPr/>
                <p:nvPr/>
              </p:nvSpPr>
              <p:spPr bwMode="gray">
                <a:xfrm>
                  <a:off x="5484891" y="655185"/>
                  <a:ext cx="641305" cy="638305"/>
                </a:xfrm>
                <a:prstGeom prst="ellipse">
                  <a:avLst/>
                </a:prstGeom>
                <a:solidFill>
                  <a:srgbClr val="7030A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82" name="Rectangle 81">
                  <a:extLst>
                    <a:ext uri="{FF2B5EF4-FFF2-40B4-BE49-F238E27FC236}">
                      <a16:creationId xmlns:a16="http://schemas.microsoft.com/office/drawing/2014/main" id="{E1588AD9-71AB-481D-B3E3-C7130F3B31CA}"/>
                    </a:ext>
                  </a:extLst>
                </p:cNvPr>
                <p:cNvSpPr/>
                <p:nvPr/>
              </p:nvSpPr>
              <p:spPr>
                <a:xfrm>
                  <a:off x="4359106" y="783013"/>
                  <a:ext cx="1059869" cy="481355"/>
                </a:xfrm>
                <a:prstGeom prst="rect">
                  <a:avLst/>
                </a:prstGeom>
              </p:spPr>
              <p:txBody>
                <a:bodyPr wrap="none">
                  <a:spAutoFit/>
                </a:bodyPr>
                <a:lstStyle/>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Installed</a:t>
                  </a:r>
                </a:p>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Intelligence</a:t>
                  </a:r>
                </a:p>
              </p:txBody>
            </p:sp>
          </p:grpSp>
        </p:grpSp>
        <p:grpSp>
          <p:nvGrpSpPr>
            <p:cNvPr id="15" name="Group 14">
              <a:extLst>
                <a:ext uri="{FF2B5EF4-FFF2-40B4-BE49-F238E27FC236}">
                  <a16:creationId xmlns:a16="http://schemas.microsoft.com/office/drawing/2014/main" id="{9208F9B9-C2EE-40DE-BABA-29EAD77125D1}"/>
                </a:ext>
              </a:extLst>
            </p:cNvPr>
            <p:cNvGrpSpPr/>
            <p:nvPr/>
          </p:nvGrpSpPr>
          <p:grpSpPr>
            <a:xfrm>
              <a:off x="276428" y="3555506"/>
              <a:ext cx="5454607" cy="2796247"/>
              <a:chOff x="876003" y="3631664"/>
              <a:chExt cx="4937365" cy="2572337"/>
            </a:xfrm>
          </p:grpSpPr>
          <p:sp>
            <p:nvSpPr>
              <p:cNvPr id="58" name="Ellipse 76">
                <a:extLst>
                  <a:ext uri="{FF2B5EF4-FFF2-40B4-BE49-F238E27FC236}">
                    <a16:creationId xmlns:a16="http://schemas.microsoft.com/office/drawing/2014/main" id="{E621AE50-7839-40DC-9D8D-D6426A52B9F0}"/>
                  </a:ext>
                </a:extLst>
              </p:cNvPr>
              <p:cNvSpPr/>
              <p:nvPr/>
            </p:nvSpPr>
            <p:spPr bwMode="gray">
              <a:xfrm>
                <a:off x="2288483" y="4578235"/>
                <a:ext cx="1462894" cy="1422401"/>
              </a:xfrm>
              <a:prstGeom prst="ellipse">
                <a:avLst/>
              </a:prstGeom>
              <a:solidFill>
                <a:srgbClr val="FF0000"/>
              </a:solidFill>
              <a:ln w="12700">
                <a:noFill/>
                <a:round/>
                <a:headEnd/>
                <a:tailEnd/>
              </a:ln>
              <a:effectLst>
                <a:outerShdw blurRad="114300" sx="103000" sy="103000" algn="ctr" rotWithShape="0">
                  <a:prstClr val="black">
                    <a:alpha val="67000"/>
                  </a:prstClr>
                </a:outerShdw>
              </a:effectLst>
            </p:spPr>
            <p:txBody>
              <a:bodyPr wrap="none" rtlCol="0" anchor="ctr"/>
              <a:lstStyle/>
              <a:p>
                <a:pPr algn="ctr"/>
                <a:r>
                  <a:rPr lang="en-US" sz="1400" b="1" cap="all" dirty="0">
                    <a:ln w="6350">
                      <a:solidFill>
                        <a:srgbClr val="FFFFFF"/>
                      </a:solidFill>
                    </a:ln>
                    <a:solidFill>
                      <a:srgbClr val="FF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Engagement</a:t>
                </a:r>
                <a:r>
                  <a:rPr lang="en-US" sz="1400" b="1" dirty="0">
                    <a:ln w="6350">
                      <a:solidFill>
                        <a:srgbClr val="FFFFFF"/>
                      </a:solidFill>
                    </a:ln>
                    <a:solidFill>
                      <a:srgbClr val="FF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p>
            </p:txBody>
          </p:sp>
          <p:grpSp>
            <p:nvGrpSpPr>
              <p:cNvPr id="60" name="Group 59">
                <a:extLst>
                  <a:ext uri="{FF2B5EF4-FFF2-40B4-BE49-F238E27FC236}">
                    <a16:creationId xmlns:a16="http://schemas.microsoft.com/office/drawing/2014/main" id="{2CCDD17A-BBCA-4915-A2D8-ABB199ECBE18}"/>
                  </a:ext>
                </a:extLst>
              </p:cNvPr>
              <p:cNvGrpSpPr/>
              <p:nvPr/>
            </p:nvGrpSpPr>
            <p:grpSpPr>
              <a:xfrm>
                <a:off x="2725403" y="4145221"/>
                <a:ext cx="3087965" cy="2058780"/>
                <a:chOff x="5484891" y="655185"/>
                <a:chExt cx="3087965" cy="2058780"/>
              </a:xfrm>
            </p:grpSpPr>
            <p:sp>
              <p:nvSpPr>
                <p:cNvPr id="71" name="Ellipse 24">
                  <a:extLst>
                    <a:ext uri="{FF2B5EF4-FFF2-40B4-BE49-F238E27FC236}">
                      <a16:creationId xmlns:a16="http://schemas.microsoft.com/office/drawing/2014/main" id="{C810CEE2-BC10-44BE-9951-1E8B8CF75D6D}"/>
                    </a:ext>
                  </a:extLst>
                </p:cNvPr>
                <p:cNvSpPr/>
                <p:nvPr/>
              </p:nvSpPr>
              <p:spPr bwMode="gray">
                <a:xfrm>
                  <a:off x="5484891" y="655185"/>
                  <a:ext cx="641305" cy="638305"/>
                </a:xfrm>
                <a:prstGeom prst="ellipse">
                  <a:avLst/>
                </a:prstGeom>
                <a:solidFill>
                  <a:srgbClr val="FF000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72" name="Rectangle 71">
                  <a:extLst>
                    <a:ext uri="{FF2B5EF4-FFF2-40B4-BE49-F238E27FC236}">
                      <a16:creationId xmlns:a16="http://schemas.microsoft.com/office/drawing/2014/main" id="{2CC93C47-E8A0-4DE1-93FB-67E0FA59FFFC}"/>
                    </a:ext>
                  </a:extLst>
                </p:cNvPr>
                <p:cNvSpPr/>
                <p:nvPr/>
              </p:nvSpPr>
              <p:spPr>
                <a:xfrm>
                  <a:off x="6730718" y="2195090"/>
                  <a:ext cx="1842138" cy="518875"/>
                </a:xfrm>
                <a:prstGeom prst="rect">
                  <a:avLst/>
                </a:prstGeom>
              </p:spPr>
              <p:txBody>
                <a:bodyPr wrap="square">
                  <a:spAutoFit/>
                </a:bodyPr>
                <a:lstStyle/>
                <a:p>
                  <a:pPr>
                    <a:lnSpc>
                      <a:spcPct val="95000"/>
                    </a:lnSpc>
                    <a:spcAft>
                      <a:spcPts val="800"/>
                    </a:spcAft>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Inbound/Outbound Customer Support</a:t>
                  </a:r>
                </a:p>
              </p:txBody>
            </p:sp>
          </p:grpSp>
          <p:sp>
            <p:nvSpPr>
              <p:cNvPr id="61" name="Ellipse 24">
                <a:extLst>
                  <a:ext uri="{FF2B5EF4-FFF2-40B4-BE49-F238E27FC236}">
                    <a16:creationId xmlns:a16="http://schemas.microsoft.com/office/drawing/2014/main" id="{1D490CF1-F745-47FF-BC08-5B86D2A4A979}"/>
                  </a:ext>
                </a:extLst>
              </p:cNvPr>
              <p:cNvSpPr/>
              <p:nvPr/>
            </p:nvSpPr>
            <p:spPr bwMode="gray">
              <a:xfrm>
                <a:off x="3498539" y="4578235"/>
                <a:ext cx="641305" cy="638305"/>
              </a:xfrm>
              <a:prstGeom prst="ellipse">
                <a:avLst/>
              </a:prstGeom>
              <a:solidFill>
                <a:srgbClr val="FF000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grpSp>
            <p:nvGrpSpPr>
              <p:cNvPr id="62" name="Group 61">
                <a:extLst>
                  <a:ext uri="{FF2B5EF4-FFF2-40B4-BE49-F238E27FC236}">
                    <a16:creationId xmlns:a16="http://schemas.microsoft.com/office/drawing/2014/main" id="{7D931B85-DBEC-429E-8352-EB1D92839FD6}"/>
                  </a:ext>
                </a:extLst>
              </p:cNvPr>
              <p:cNvGrpSpPr/>
              <p:nvPr/>
            </p:nvGrpSpPr>
            <p:grpSpPr>
              <a:xfrm>
                <a:off x="2535504" y="3631664"/>
                <a:ext cx="1394149" cy="2548285"/>
                <a:chOff x="4732047" y="-1254795"/>
                <a:chExt cx="1394149" cy="2548285"/>
              </a:xfrm>
            </p:grpSpPr>
            <p:sp>
              <p:nvSpPr>
                <p:cNvPr id="69" name="Ellipse 24">
                  <a:extLst>
                    <a:ext uri="{FF2B5EF4-FFF2-40B4-BE49-F238E27FC236}">
                      <a16:creationId xmlns:a16="http://schemas.microsoft.com/office/drawing/2014/main" id="{FF43464D-54EA-4BD2-810D-5D61267C3A27}"/>
                    </a:ext>
                  </a:extLst>
                </p:cNvPr>
                <p:cNvSpPr/>
                <p:nvPr/>
              </p:nvSpPr>
              <p:spPr bwMode="gray">
                <a:xfrm>
                  <a:off x="5484891" y="655185"/>
                  <a:ext cx="641305" cy="638305"/>
                </a:xfrm>
                <a:prstGeom prst="ellipse">
                  <a:avLst/>
                </a:prstGeom>
                <a:solidFill>
                  <a:srgbClr val="FF000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70" name="Rectangle 69">
                  <a:extLst>
                    <a:ext uri="{FF2B5EF4-FFF2-40B4-BE49-F238E27FC236}">
                      <a16:creationId xmlns:a16="http://schemas.microsoft.com/office/drawing/2014/main" id="{26DD4CC4-03A6-4CAB-9610-7F472EC0482A}"/>
                    </a:ext>
                  </a:extLst>
                </p:cNvPr>
                <p:cNvSpPr/>
                <p:nvPr/>
              </p:nvSpPr>
              <p:spPr>
                <a:xfrm>
                  <a:off x="4732047" y="-1254795"/>
                  <a:ext cx="1081994" cy="518875"/>
                </a:xfrm>
                <a:prstGeom prst="rect">
                  <a:avLst/>
                </a:prstGeom>
              </p:spPr>
              <p:txBody>
                <a:bodyPr wrap="none">
                  <a:spAutoFit/>
                </a:bodyPr>
                <a:lstStyle/>
                <a:p>
                  <a:pPr algn="ct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Demand</a:t>
                  </a:r>
                </a:p>
                <a:p>
                  <a:pP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Generation</a:t>
                  </a:r>
                </a:p>
              </p:txBody>
            </p:sp>
          </p:grpSp>
          <p:grpSp>
            <p:nvGrpSpPr>
              <p:cNvPr id="63" name="Group 62">
                <a:extLst>
                  <a:ext uri="{FF2B5EF4-FFF2-40B4-BE49-F238E27FC236}">
                    <a16:creationId xmlns:a16="http://schemas.microsoft.com/office/drawing/2014/main" id="{A695FAE8-9409-4847-BCF6-4C3744EABFE4}"/>
                  </a:ext>
                </a:extLst>
              </p:cNvPr>
              <p:cNvGrpSpPr/>
              <p:nvPr/>
            </p:nvGrpSpPr>
            <p:grpSpPr>
              <a:xfrm>
                <a:off x="906259" y="5532362"/>
                <a:ext cx="1839960" cy="639324"/>
                <a:chOff x="4286236" y="655185"/>
                <a:chExt cx="1839960" cy="639324"/>
              </a:xfrm>
            </p:grpSpPr>
            <p:sp>
              <p:nvSpPr>
                <p:cNvPr id="67" name="Ellipse 24">
                  <a:extLst>
                    <a:ext uri="{FF2B5EF4-FFF2-40B4-BE49-F238E27FC236}">
                      <a16:creationId xmlns:a16="http://schemas.microsoft.com/office/drawing/2014/main" id="{8FD4A094-E6AC-400C-8CF4-9C434062E596}"/>
                    </a:ext>
                  </a:extLst>
                </p:cNvPr>
                <p:cNvSpPr/>
                <p:nvPr/>
              </p:nvSpPr>
              <p:spPr bwMode="gray">
                <a:xfrm>
                  <a:off x="5484891" y="655185"/>
                  <a:ext cx="641305" cy="638305"/>
                </a:xfrm>
                <a:prstGeom prst="ellipse">
                  <a:avLst/>
                </a:prstGeom>
                <a:solidFill>
                  <a:srgbClr val="FF000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68" name="Rectangle 67">
                  <a:extLst>
                    <a:ext uri="{FF2B5EF4-FFF2-40B4-BE49-F238E27FC236}">
                      <a16:creationId xmlns:a16="http://schemas.microsoft.com/office/drawing/2014/main" id="{591E7422-9F9D-4ABF-84F2-1D45E170E71B}"/>
                    </a:ext>
                  </a:extLst>
                </p:cNvPr>
                <p:cNvSpPr/>
                <p:nvPr/>
              </p:nvSpPr>
              <p:spPr>
                <a:xfrm>
                  <a:off x="4286236" y="775634"/>
                  <a:ext cx="1134865" cy="518875"/>
                </a:xfrm>
                <a:prstGeom prst="rect">
                  <a:avLst/>
                </a:prstGeom>
              </p:spPr>
              <p:txBody>
                <a:bodyPr wrap="none">
                  <a:spAutoFit/>
                </a:bodyPr>
                <a:lstStyle/>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Marketing </a:t>
                  </a:r>
                </a:p>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Automation</a:t>
                  </a:r>
                </a:p>
              </p:txBody>
            </p:sp>
          </p:grpSp>
          <p:grpSp>
            <p:nvGrpSpPr>
              <p:cNvPr id="64" name="Group 63">
                <a:extLst>
                  <a:ext uri="{FF2B5EF4-FFF2-40B4-BE49-F238E27FC236}">
                    <a16:creationId xmlns:a16="http://schemas.microsoft.com/office/drawing/2014/main" id="{5F9E73B5-8C0D-4A0E-B462-EAC7D1EF5C99}"/>
                  </a:ext>
                </a:extLst>
              </p:cNvPr>
              <p:cNvGrpSpPr/>
              <p:nvPr/>
            </p:nvGrpSpPr>
            <p:grpSpPr>
              <a:xfrm>
                <a:off x="876003" y="4555494"/>
                <a:ext cx="1672198" cy="651755"/>
                <a:chOff x="4453998" y="655185"/>
                <a:chExt cx="1672198" cy="651755"/>
              </a:xfrm>
            </p:grpSpPr>
            <p:sp>
              <p:nvSpPr>
                <p:cNvPr id="65" name="Ellipse 24">
                  <a:extLst>
                    <a:ext uri="{FF2B5EF4-FFF2-40B4-BE49-F238E27FC236}">
                      <a16:creationId xmlns:a16="http://schemas.microsoft.com/office/drawing/2014/main" id="{83BA5615-75DF-4D7E-A3DA-1FEE8C625623}"/>
                    </a:ext>
                  </a:extLst>
                </p:cNvPr>
                <p:cNvSpPr/>
                <p:nvPr/>
              </p:nvSpPr>
              <p:spPr bwMode="gray">
                <a:xfrm>
                  <a:off x="5484891" y="655185"/>
                  <a:ext cx="641305" cy="638305"/>
                </a:xfrm>
                <a:prstGeom prst="ellipse">
                  <a:avLst/>
                </a:prstGeom>
                <a:solidFill>
                  <a:srgbClr val="FF0000"/>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66" name="Rectangle 65">
                  <a:extLst>
                    <a:ext uri="{FF2B5EF4-FFF2-40B4-BE49-F238E27FC236}">
                      <a16:creationId xmlns:a16="http://schemas.microsoft.com/office/drawing/2014/main" id="{99189303-F7B1-46DE-B800-12A078C3F168}"/>
                    </a:ext>
                  </a:extLst>
                </p:cNvPr>
                <p:cNvSpPr/>
                <p:nvPr/>
              </p:nvSpPr>
              <p:spPr>
                <a:xfrm>
                  <a:off x="4453998" y="788065"/>
                  <a:ext cx="1004250" cy="518875"/>
                </a:xfrm>
                <a:prstGeom prst="rect">
                  <a:avLst/>
                </a:prstGeom>
              </p:spPr>
              <p:txBody>
                <a:bodyPr wrap="none">
                  <a:spAutoFit/>
                </a:bodyPr>
                <a:lstStyle/>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Digital </a:t>
                  </a:r>
                </a:p>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Marketing</a:t>
                  </a:r>
                </a:p>
              </p:txBody>
            </p:sp>
          </p:grpSp>
        </p:grpSp>
        <p:pic>
          <p:nvPicPr>
            <p:cNvPr id="16" name="Graphic 15" descr="Network">
              <a:extLst>
                <a:ext uri="{FF2B5EF4-FFF2-40B4-BE49-F238E27FC236}">
                  <a16:creationId xmlns:a16="http://schemas.microsoft.com/office/drawing/2014/main" id="{59302923-71CC-4B9E-806C-A44A6E81EDCB}"/>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780551" y="5747008"/>
              <a:ext cx="432000" cy="432000"/>
            </a:xfrm>
            <a:prstGeom prst="rect">
              <a:avLst/>
            </a:prstGeom>
          </p:spPr>
        </p:pic>
        <p:pic>
          <p:nvPicPr>
            <p:cNvPr id="17" name="Graphic 16" descr="Megaphone">
              <a:extLst>
                <a:ext uri="{FF2B5EF4-FFF2-40B4-BE49-F238E27FC236}">
                  <a16:creationId xmlns:a16="http://schemas.microsoft.com/office/drawing/2014/main" id="{9347B2FA-5362-4F7F-A02C-8C261E8A69AD}"/>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456234" y="4226935"/>
              <a:ext cx="432000" cy="432000"/>
            </a:xfrm>
            <a:prstGeom prst="rect">
              <a:avLst/>
            </a:prstGeom>
          </p:spPr>
        </p:pic>
        <p:pic>
          <p:nvPicPr>
            <p:cNvPr id="18" name="Graphic 17" descr="Call center">
              <a:extLst>
                <a:ext uri="{FF2B5EF4-FFF2-40B4-BE49-F238E27FC236}">
                  <a16:creationId xmlns:a16="http://schemas.microsoft.com/office/drawing/2014/main" id="{AF49B193-AF9D-4834-86CC-2FA5911B097C}"/>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102703" y="5762217"/>
              <a:ext cx="432000" cy="432000"/>
            </a:xfrm>
            <a:prstGeom prst="rect">
              <a:avLst/>
            </a:prstGeom>
          </p:spPr>
        </p:pic>
        <p:pic>
          <p:nvPicPr>
            <p:cNvPr id="19" name="Graphic 18" descr="Meeting">
              <a:extLst>
                <a:ext uri="{FF2B5EF4-FFF2-40B4-BE49-F238E27FC236}">
                  <a16:creationId xmlns:a16="http://schemas.microsoft.com/office/drawing/2014/main" id="{336A97E8-7E48-47BE-BBCA-317BA859852D}"/>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763754" y="1262738"/>
              <a:ext cx="432000" cy="432000"/>
            </a:xfrm>
            <a:prstGeom prst="rect">
              <a:avLst/>
            </a:prstGeom>
          </p:spPr>
        </p:pic>
        <p:grpSp>
          <p:nvGrpSpPr>
            <p:cNvPr id="20" name="Group 19">
              <a:extLst>
                <a:ext uri="{FF2B5EF4-FFF2-40B4-BE49-F238E27FC236}">
                  <a16:creationId xmlns:a16="http://schemas.microsoft.com/office/drawing/2014/main" id="{B7BED370-5673-492C-8443-1370A2730256}"/>
                </a:ext>
              </a:extLst>
            </p:cNvPr>
            <p:cNvGrpSpPr/>
            <p:nvPr/>
          </p:nvGrpSpPr>
          <p:grpSpPr>
            <a:xfrm>
              <a:off x="6565785" y="3674618"/>
              <a:ext cx="5517293" cy="2718199"/>
              <a:chOff x="6340070" y="3707056"/>
              <a:chExt cx="5517293" cy="2718199"/>
            </a:xfrm>
          </p:grpSpPr>
          <p:grpSp>
            <p:nvGrpSpPr>
              <p:cNvPr id="31" name="Group 30">
                <a:extLst>
                  <a:ext uri="{FF2B5EF4-FFF2-40B4-BE49-F238E27FC236}">
                    <a16:creationId xmlns:a16="http://schemas.microsoft.com/office/drawing/2014/main" id="{62981652-D201-42C8-8C0F-BA4E37B88067}"/>
                  </a:ext>
                </a:extLst>
              </p:cNvPr>
              <p:cNvGrpSpPr/>
              <p:nvPr/>
            </p:nvGrpSpPr>
            <p:grpSpPr>
              <a:xfrm>
                <a:off x="6340070" y="3707056"/>
                <a:ext cx="5517293" cy="2718199"/>
                <a:chOff x="6809038" y="3832182"/>
                <a:chExt cx="4776941" cy="2344629"/>
              </a:xfrm>
            </p:grpSpPr>
            <p:sp>
              <p:nvSpPr>
                <p:cNvPr id="36" name="Ellipse 76">
                  <a:extLst>
                    <a:ext uri="{FF2B5EF4-FFF2-40B4-BE49-F238E27FC236}">
                      <a16:creationId xmlns:a16="http://schemas.microsoft.com/office/drawing/2014/main" id="{7F315935-4D72-4439-9067-30998957471C}"/>
                    </a:ext>
                  </a:extLst>
                </p:cNvPr>
                <p:cNvSpPr/>
                <p:nvPr/>
              </p:nvSpPr>
              <p:spPr bwMode="gray">
                <a:xfrm>
                  <a:off x="8615447" y="4575097"/>
                  <a:ext cx="1462894" cy="1422401"/>
                </a:xfrm>
                <a:prstGeom prst="ellipse">
                  <a:avLst/>
                </a:prstGeom>
                <a:solidFill>
                  <a:schemeClr val="accent4">
                    <a:lumMod val="75000"/>
                  </a:schemeClr>
                </a:solidFill>
                <a:ln w="12700">
                  <a:noFill/>
                  <a:round/>
                  <a:headEnd/>
                  <a:tailEnd/>
                </a:ln>
                <a:effectLst>
                  <a:outerShdw blurRad="114300" sx="103000" sy="103000" algn="ctr" rotWithShape="0">
                    <a:prstClr val="black">
                      <a:alpha val="67000"/>
                    </a:prstClr>
                  </a:outerShdw>
                </a:effectLst>
              </p:spPr>
              <p:txBody>
                <a:bodyPr wrap="none" rtlCol="0" anchor="ctr"/>
                <a:lstStyle/>
                <a:p>
                  <a:pPr algn="ctr"/>
                  <a:r>
                    <a:rPr lang="en-US" sz="1400" b="1" dirty="0">
                      <a:ln w="6350">
                        <a:solidFill>
                          <a:srgbClr val="FFFFFF"/>
                        </a:solidFill>
                      </a:ln>
                      <a:solidFill>
                        <a:srgbClr val="FF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INSIGHT</a:t>
                  </a:r>
                </a:p>
              </p:txBody>
            </p:sp>
            <p:grpSp>
              <p:nvGrpSpPr>
                <p:cNvPr id="37" name="Group 36">
                  <a:extLst>
                    <a:ext uri="{FF2B5EF4-FFF2-40B4-BE49-F238E27FC236}">
                      <a16:creationId xmlns:a16="http://schemas.microsoft.com/office/drawing/2014/main" id="{DD0560DC-3241-4873-AEDE-B7B7DE67EE9A}"/>
                    </a:ext>
                  </a:extLst>
                </p:cNvPr>
                <p:cNvGrpSpPr/>
                <p:nvPr/>
              </p:nvGrpSpPr>
              <p:grpSpPr>
                <a:xfrm>
                  <a:off x="9052367" y="4142083"/>
                  <a:ext cx="2533612" cy="1408288"/>
                  <a:chOff x="5484891" y="655185"/>
                  <a:chExt cx="2533612" cy="1408288"/>
                </a:xfrm>
              </p:grpSpPr>
              <p:sp>
                <p:nvSpPr>
                  <p:cNvPr id="56" name="Ellipse 24">
                    <a:extLst>
                      <a:ext uri="{FF2B5EF4-FFF2-40B4-BE49-F238E27FC236}">
                        <a16:creationId xmlns:a16="http://schemas.microsoft.com/office/drawing/2014/main" id="{616C5CDD-5937-4DB4-B1EE-1D1D7E2231FC}"/>
                      </a:ext>
                    </a:extLst>
                  </p:cNvPr>
                  <p:cNvSpPr/>
                  <p:nvPr/>
                </p:nvSpPr>
                <p:spPr bwMode="gray">
                  <a:xfrm>
                    <a:off x="5484891" y="655185"/>
                    <a:ext cx="641305" cy="638305"/>
                  </a:xfrm>
                  <a:prstGeom prst="ellipse">
                    <a:avLst/>
                  </a:prstGeom>
                  <a:solidFill>
                    <a:schemeClr val="accent4">
                      <a:lumMod val="75000"/>
                    </a:schemeClr>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57" name="Rectangle 56">
                    <a:extLst>
                      <a:ext uri="{FF2B5EF4-FFF2-40B4-BE49-F238E27FC236}">
                        <a16:creationId xmlns:a16="http://schemas.microsoft.com/office/drawing/2014/main" id="{8056D521-D441-4389-9FC1-0ECDFA08A5BB}"/>
                      </a:ext>
                    </a:extLst>
                  </p:cNvPr>
                  <p:cNvSpPr/>
                  <p:nvPr/>
                </p:nvSpPr>
                <p:spPr>
                  <a:xfrm>
                    <a:off x="6896116" y="1271747"/>
                    <a:ext cx="1122387" cy="791726"/>
                  </a:xfrm>
                  <a:prstGeom prst="rect">
                    <a:avLst/>
                  </a:prstGeom>
                </p:spPr>
                <p:txBody>
                  <a:bodyPr wrap="square">
                    <a:spAutoFit/>
                  </a:bodyPr>
                  <a:lstStyle/>
                  <a:p>
                    <a:pPr>
                      <a:lnSpc>
                        <a:spcPct val="95000"/>
                      </a:lnSpc>
                      <a:spcAft>
                        <a:spcPts val="800"/>
                      </a:spcAft>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Data Insight &amp; Analytics </a:t>
                    </a:r>
                  </a:p>
                  <a:p>
                    <a:pPr algn="ctr">
                      <a:lnSpc>
                        <a:spcPct val="95000"/>
                      </a:lnSpc>
                      <a:spcAft>
                        <a:spcPts val="800"/>
                      </a:spcAft>
                      <a:buClr>
                        <a:srgbClr val="969696"/>
                      </a:buClr>
                    </a:pPr>
                    <a:endParaRPr lang="en-US" sz="1200" dirty="0">
                      <a:solidFill>
                        <a:schemeClr val="tx1">
                          <a:lumMod val="85000"/>
                          <a:lumOff val="15000"/>
                        </a:schemeClr>
                      </a:solidFill>
                      <a:latin typeface="Calibri" panose="020F0502020204030204" pitchFamily="34" charset="0"/>
                      <a:cs typeface="Calibri" panose="020F0502020204030204" pitchFamily="34" charset="0"/>
                    </a:endParaRPr>
                  </a:p>
                </p:txBody>
              </p:sp>
            </p:grpSp>
            <p:grpSp>
              <p:nvGrpSpPr>
                <p:cNvPr id="38" name="Group 37">
                  <a:extLst>
                    <a:ext uri="{FF2B5EF4-FFF2-40B4-BE49-F238E27FC236}">
                      <a16:creationId xmlns:a16="http://schemas.microsoft.com/office/drawing/2014/main" id="{4F034347-922C-4906-9355-4CFA62EF24F7}"/>
                    </a:ext>
                  </a:extLst>
                </p:cNvPr>
                <p:cNvGrpSpPr/>
                <p:nvPr/>
              </p:nvGrpSpPr>
              <p:grpSpPr>
                <a:xfrm>
                  <a:off x="9198277" y="4382963"/>
                  <a:ext cx="2307990" cy="1780966"/>
                  <a:chOff x="5986102" y="1183552"/>
                  <a:chExt cx="2307990" cy="1780966"/>
                </a:xfrm>
              </p:grpSpPr>
              <p:grpSp>
                <p:nvGrpSpPr>
                  <p:cNvPr id="52" name="Group 51">
                    <a:extLst>
                      <a:ext uri="{FF2B5EF4-FFF2-40B4-BE49-F238E27FC236}">
                        <a16:creationId xmlns:a16="http://schemas.microsoft.com/office/drawing/2014/main" id="{E85FBD4C-2FFB-4609-932B-FCF3D9419D23}"/>
                      </a:ext>
                    </a:extLst>
                  </p:cNvPr>
                  <p:cNvGrpSpPr/>
                  <p:nvPr/>
                </p:nvGrpSpPr>
                <p:grpSpPr>
                  <a:xfrm>
                    <a:off x="6613328" y="1375686"/>
                    <a:ext cx="1680764" cy="1588832"/>
                    <a:chOff x="5484891" y="655185"/>
                    <a:chExt cx="1680764" cy="1588832"/>
                  </a:xfrm>
                </p:grpSpPr>
                <p:sp>
                  <p:nvSpPr>
                    <p:cNvPr id="54" name="Ellipse 24">
                      <a:extLst>
                        <a:ext uri="{FF2B5EF4-FFF2-40B4-BE49-F238E27FC236}">
                          <a16:creationId xmlns:a16="http://schemas.microsoft.com/office/drawing/2014/main" id="{F070565A-44D2-4716-8CC6-5A84506E9003}"/>
                        </a:ext>
                      </a:extLst>
                    </p:cNvPr>
                    <p:cNvSpPr/>
                    <p:nvPr/>
                  </p:nvSpPr>
                  <p:spPr bwMode="gray">
                    <a:xfrm>
                      <a:off x="5484891" y="655185"/>
                      <a:ext cx="641305" cy="638305"/>
                    </a:xfrm>
                    <a:prstGeom prst="ellipse">
                      <a:avLst/>
                    </a:prstGeom>
                    <a:solidFill>
                      <a:schemeClr val="accent4">
                        <a:lumMod val="75000"/>
                      </a:schemeClr>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55" name="Rectangle 54">
                      <a:extLst>
                        <a:ext uri="{FF2B5EF4-FFF2-40B4-BE49-F238E27FC236}">
                          <a16:creationId xmlns:a16="http://schemas.microsoft.com/office/drawing/2014/main" id="{939DB7FC-FCAB-4ED0-AE3A-9C337FF657A0}"/>
                        </a:ext>
                      </a:extLst>
                    </p:cNvPr>
                    <p:cNvSpPr/>
                    <p:nvPr/>
                  </p:nvSpPr>
                  <p:spPr>
                    <a:xfrm>
                      <a:off x="5882560" y="1757494"/>
                      <a:ext cx="1283095" cy="486523"/>
                    </a:xfrm>
                    <a:prstGeom prst="rect">
                      <a:avLst/>
                    </a:prstGeom>
                  </p:spPr>
                  <p:txBody>
                    <a:bodyPr wrap="none">
                      <a:spAutoFit/>
                    </a:bodyPr>
                    <a:lstStyle/>
                    <a:p>
                      <a:pP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Organization</a:t>
                      </a:r>
                    </a:p>
                    <a:p>
                      <a:pP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Hierarchy Map</a:t>
                      </a:r>
                    </a:p>
                  </p:txBody>
                </p:sp>
              </p:grpSp>
              <p:pic>
                <p:nvPicPr>
                  <p:cNvPr id="53" name="Graphic 52" descr="Employee Badge">
                    <a:extLst>
                      <a:ext uri="{FF2B5EF4-FFF2-40B4-BE49-F238E27FC236}">
                        <a16:creationId xmlns:a16="http://schemas.microsoft.com/office/drawing/2014/main" id="{72D32619-9FAA-453A-A438-55C20D4256B4}"/>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5986102" y="1183552"/>
                    <a:ext cx="360000" cy="360000"/>
                  </a:xfrm>
                  <a:prstGeom prst="rect">
                    <a:avLst/>
                  </a:prstGeom>
                </p:spPr>
              </p:pic>
            </p:grpSp>
            <p:grpSp>
              <p:nvGrpSpPr>
                <p:cNvPr id="39" name="Group 38">
                  <a:extLst>
                    <a:ext uri="{FF2B5EF4-FFF2-40B4-BE49-F238E27FC236}">
                      <a16:creationId xmlns:a16="http://schemas.microsoft.com/office/drawing/2014/main" id="{A0EA09CC-5C39-4A54-B644-3945DE968224}"/>
                    </a:ext>
                  </a:extLst>
                </p:cNvPr>
                <p:cNvGrpSpPr/>
                <p:nvPr/>
              </p:nvGrpSpPr>
              <p:grpSpPr>
                <a:xfrm>
                  <a:off x="8648416" y="3832182"/>
                  <a:ext cx="1608201" cy="2344629"/>
                  <a:chOff x="4517995" y="-1051139"/>
                  <a:chExt cx="1608201" cy="2344629"/>
                </a:xfrm>
              </p:grpSpPr>
              <p:sp>
                <p:nvSpPr>
                  <p:cNvPr id="45" name="Ellipse 24">
                    <a:extLst>
                      <a:ext uri="{FF2B5EF4-FFF2-40B4-BE49-F238E27FC236}">
                        <a16:creationId xmlns:a16="http://schemas.microsoft.com/office/drawing/2014/main" id="{FF615BBB-5CEA-42CC-ACC3-38D398F3C5C6}"/>
                      </a:ext>
                    </a:extLst>
                  </p:cNvPr>
                  <p:cNvSpPr/>
                  <p:nvPr/>
                </p:nvSpPr>
                <p:spPr bwMode="gray">
                  <a:xfrm>
                    <a:off x="5484891" y="655185"/>
                    <a:ext cx="641305" cy="638305"/>
                  </a:xfrm>
                  <a:prstGeom prst="ellipse">
                    <a:avLst/>
                  </a:prstGeom>
                  <a:solidFill>
                    <a:schemeClr val="accent4">
                      <a:lumMod val="75000"/>
                    </a:schemeClr>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46" name="Rectangle 45">
                    <a:extLst>
                      <a:ext uri="{FF2B5EF4-FFF2-40B4-BE49-F238E27FC236}">
                        <a16:creationId xmlns:a16="http://schemas.microsoft.com/office/drawing/2014/main" id="{3FB1B6E4-4D1B-4BB4-BB7E-F0C28F197830}"/>
                      </a:ext>
                    </a:extLst>
                  </p:cNvPr>
                  <p:cNvSpPr/>
                  <p:nvPr/>
                </p:nvSpPr>
                <p:spPr>
                  <a:xfrm>
                    <a:off x="4517995" y="-1051139"/>
                    <a:ext cx="1449207" cy="293942"/>
                  </a:xfrm>
                  <a:prstGeom prst="rect">
                    <a:avLst/>
                  </a:prstGeom>
                </p:spPr>
                <p:txBody>
                  <a:bodyPr wrap="square">
                    <a:spAutoFit/>
                  </a:bodyPr>
                  <a:lstStyle/>
                  <a:p>
                    <a:pPr algn="ct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Account Profiling</a:t>
                    </a:r>
                  </a:p>
                </p:txBody>
              </p:sp>
            </p:grpSp>
            <p:sp>
              <p:nvSpPr>
                <p:cNvPr id="40" name="Ellipse 24">
                  <a:extLst>
                    <a:ext uri="{FF2B5EF4-FFF2-40B4-BE49-F238E27FC236}">
                      <a16:creationId xmlns:a16="http://schemas.microsoft.com/office/drawing/2014/main" id="{6B344C0A-A133-455B-BEA1-05E977C7D136}"/>
                    </a:ext>
                  </a:extLst>
                </p:cNvPr>
                <p:cNvSpPr/>
                <p:nvPr/>
              </p:nvSpPr>
              <p:spPr bwMode="gray">
                <a:xfrm>
                  <a:off x="8431879" y="5529224"/>
                  <a:ext cx="641305" cy="638305"/>
                </a:xfrm>
                <a:prstGeom prst="ellipse">
                  <a:avLst/>
                </a:prstGeom>
                <a:solidFill>
                  <a:schemeClr val="accent4">
                    <a:lumMod val="75000"/>
                  </a:schemeClr>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grpSp>
              <p:nvGrpSpPr>
                <p:cNvPr id="41" name="Group 40">
                  <a:extLst>
                    <a:ext uri="{FF2B5EF4-FFF2-40B4-BE49-F238E27FC236}">
                      <a16:creationId xmlns:a16="http://schemas.microsoft.com/office/drawing/2014/main" id="{35A76BF3-2288-42DD-BF2E-1A76ACD6EF28}"/>
                    </a:ext>
                  </a:extLst>
                </p:cNvPr>
                <p:cNvGrpSpPr/>
                <p:nvPr/>
              </p:nvGrpSpPr>
              <p:grpSpPr>
                <a:xfrm>
                  <a:off x="6809038" y="4552356"/>
                  <a:ext cx="2066127" cy="1602282"/>
                  <a:chOff x="4060069" y="655185"/>
                  <a:chExt cx="2066127" cy="1602282"/>
                </a:xfrm>
              </p:grpSpPr>
              <p:sp>
                <p:nvSpPr>
                  <p:cNvPr id="42" name="Ellipse 24">
                    <a:extLst>
                      <a:ext uri="{FF2B5EF4-FFF2-40B4-BE49-F238E27FC236}">
                        <a16:creationId xmlns:a16="http://schemas.microsoft.com/office/drawing/2014/main" id="{E2365840-89F4-4327-B8A1-2FB146774893}"/>
                      </a:ext>
                    </a:extLst>
                  </p:cNvPr>
                  <p:cNvSpPr/>
                  <p:nvPr/>
                </p:nvSpPr>
                <p:spPr bwMode="gray">
                  <a:xfrm>
                    <a:off x="5484891" y="655185"/>
                    <a:ext cx="641305" cy="638305"/>
                  </a:xfrm>
                  <a:prstGeom prst="ellipse">
                    <a:avLst/>
                  </a:prstGeom>
                  <a:solidFill>
                    <a:schemeClr val="accent4">
                      <a:lumMod val="75000"/>
                    </a:schemeClr>
                  </a:solidFill>
                  <a:ln w="12700">
                    <a:solidFill>
                      <a:srgbClr val="C0C0C0"/>
                    </a:solidFill>
                    <a:miter lim="800000"/>
                    <a:headEnd/>
                    <a:tailEnd/>
                  </a:ln>
                  <a:effectLst/>
                </p:spPr>
                <p:txBody>
                  <a:bodyPr wrap="none" lIns="0" tIns="0" rIns="0" bIns="0" anchor="ctr" anchorCtr="0"/>
                  <a:lstStyle/>
                  <a:p>
                    <a:pPr algn="ctr">
                      <a:lnSpc>
                        <a:spcPct val="95000"/>
                      </a:lnSpc>
                      <a:spcAft>
                        <a:spcPts val="800"/>
                      </a:spcAft>
                      <a:buClr>
                        <a:srgbClr val="969696"/>
                      </a:buClr>
                      <a:defRPr/>
                    </a:pPr>
                    <a:endParaRPr lang="en-US" sz="1400" b="1" dirty="0">
                      <a:solidFill>
                        <a:srgbClr val="FFFFFF"/>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43" name="Rectangle 42">
                    <a:extLst>
                      <a:ext uri="{FF2B5EF4-FFF2-40B4-BE49-F238E27FC236}">
                        <a16:creationId xmlns:a16="http://schemas.microsoft.com/office/drawing/2014/main" id="{E965C305-C472-4223-A33A-ED473470598A}"/>
                      </a:ext>
                    </a:extLst>
                  </p:cNvPr>
                  <p:cNvSpPr/>
                  <p:nvPr/>
                </p:nvSpPr>
                <p:spPr>
                  <a:xfrm>
                    <a:off x="4060069" y="1770944"/>
                    <a:ext cx="1565242" cy="486523"/>
                  </a:xfrm>
                  <a:prstGeom prst="rect">
                    <a:avLst/>
                  </a:prstGeom>
                </p:spPr>
                <p:txBody>
                  <a:bodyPr wrap="square">
                    <a:spAutoFit/>
                  </a:bodyPr>
                  <a:lstStyle/>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Data Cleansing &amp; </a:t>
                    </a:r>
                  </a:p>
                  <a:p>
                    <a:pPr algn="r">
                      <a:lnSpc>
                        <a:spcPct val="95000"/>
                      </a:lnSpc>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Data Management</a:t>
                    </a:r>
                  </a:p>
                </p:txBody>
              </p:sp>
            </p:grpSp>
          </p:grpSp>
          <p:pic>
            <p:nvPicPr>
              <p:cNvPr id="32" name="Graphic 31" descr="Users">
                <a:extLst>
                  <a:ext uri="{FF2B5EF4-FFF2-40B4-BE49-F238E27FC236}">
                    <a16:creationId xmlns:a16="http://schemas.microsoft.com/office/drawing/2014/main" id="{767E4550-EA13-49A5-9D0A-34AA7CF8C75A}"/>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385136" y="5839252"/>
                <a:ext cx="432000" cy="432000"/>
              </a:xfrm>
              <a:prstGeom prst="rect">
                <a:avLst/>
              </a:prstGeom>
            </p:spPr>
          </p:pic>
          <p:pic>
            <p:nvPicPr>
              <p:cNvPr id="33" name="Graphic 32" descr="Hierarchy">
                <a:extLst>
                  <a:ext uri="{FF2B5EF4-FFF2-40B4-BE49-F238E27FC236}">
                    <a16:creationId xmlns:a16="http://schemas.microsoft.com/office/drawing/2014/main" id="{9A2EEED8-4A95-4079-AF91-DFB5D57EF448}"/>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9757925" y="5812312"/>
                <a:ext cx="432000" cy="432000"/>
              </a:xfrm>
              <a:prstGeom prst="rect">
                <a:avLst/>
              </a:prstGeom>
            </p:spPr>
          </p:pic>
          <p:pic>
            <p:nvPicPr>
              <p:cNvPr id="34" name="Graphic 33" descr="Upward trend">
                <a:extLst>
                  <a:ext uri="{FF2B5EF4-FFF2-40B4-BE49-F238E27FC236}">
                    <a16:creationId xmlns:a16="http://schemas.microsoft.com/office/drawing/2014/main" id="{545FED18-ADFE-4B34-84A5-E57B49776BCA}"/>
                  </a:ext>
                </a:extLst>
              </p:cNvPr>
              <p:cNvPicPr>
                <a:picLocks noChangeAspect="1"/>
              </p:cNvPicPr>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9957543" y="4719739"/>
                <a:ext cx="432000" cy="432000"/>
              </a:xfrm>
              <a:prstGeom prst="rect">
                <a:avLst/>
              </a:prstGeom>
            </p:spPr>
          </p:pic>
          <p:pic>
            <p:nvPicPr>
              <p:cNvPr id="35" name="Graphic 34" descr="City">
                <a:extLst>
                  <a:ext uri="{FF2B5EF4-FFF2-40B4-BE49-F238E27FC236}">
                    <a16:creationId xmlns:a16="http://schemas.microsoft.com/office/drawing/2014/main" id="{F083C825-E049-459F-B1C3-AA7C45FD6CD5}"/>
                  </a:ext>
                </a:extLst>
              </p:cNvPr>
              <p:cNvPicPr>
                <a:picLocks noChangeAspect="1"/>
              </p:cNvPicPr>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9093281" y="4127338"/>
                <a:ext cx="432000" cy="432000"/>
              </a:xfrm>
              <a:prstGeom prst="rect">
                <a:avLst/>
              </a:prstGeom>
            </p:spPr>
          </p:pic>
        </p:grpSp>
        <p:pic>
          <p:nvPicPr>
            <p:cNvPr id="21" name="Graphic 20" descr="Teacher">
              <a:extLst>
                <a:ext uri="{FF2B5EF4-FFF2-40B4-BE49-F238E27FC236}">
                  <a16:creationId xmlns:a16="http://schemas.microsoft.com/office/drawing/2014/main" id="{902FA920-1112-431D-807D-09C685888F42}"/>
                </a:ext>
              </a:extLst>
            </p:cNvPr>
            <p:cNvPicPr>
              <a:picLocks noChangeAspect="1"/>
            </p:cNvPicPr>
            <p:nvPr/>
          </p:nvPicPr>
          <p:blipFill>
            <a:blip r:embed="rId28" cstate="print">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3298212" y="4737354"/>
              <a:ext cx="432000" cy="432000"/>
            </a:xfrm>
            <a:prstGeom prst="rect">
              <a:avLst/>
            </a:prstGeom>
          </p:spPr>
        </p:pic>
        <p:pic>
          <p:nvPicPr>
            <p:cNvPr id="22" name="Graphic 21" descr="Send">
              <a:extLst>
                <a:ext uri="{FF2B5EF4-FFF2-40B4-BE49-F238E27FC236}">
                  <a16:creationId xmlns:a16="http://schemas.microsoft.com/office/drawing/2014/main" id="{388FBF80-3E24-483B-9EFD-BE4325BBC84C}"/>
                </a:ext>
              </a:extLst>
            </p:cNvPr>
            <p:cNvPicPr>
              <a:picLocks noChangeAspect="1"/>
            </p:cNvPicPr>
            <p:nvPr/>
          </p:nvPicPr>
          <p:blipFill>
            <a:blip r:embed="rId30" cstate="print">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1532481" y="4698033"/>
              <a:ext cx="432000" cy="432000"/>
            </a:xfrm>
            <a:prstGeom prst="rect">
              <a:avLst/>
            </a:prstGeom>
          </p:spPr>
        </p:pic>
        <p:cxnSp>
          <p:nvCxnSpPr>
            <p:cNvPr id="23" name="Straight Connector 22">
              <a:extLst>
                <a:ext uri="{FF2B5EF4-FFF2-40B4-BE49-F238E27FC236}">
                  <a16:creationId xmlns:a16="http://schemas.microsoft.com/office/drawing/2014/main" id="{46788CA7-0AFE-4CA4-97DC-E23829A09B1C}"/>
                </a:ext>
              </a:extLst>
            </p:cNvPr>
            <p:cNvCxnSpPr>
              <a:cxnSpLocks/>
            </p:cNvCxnSpPr>
            <p:nvPr/>
          </p:nvCxnSpPr>
          <p:spPr>
            <a:xfrm>
              <a:off x="4056046" y="5516678"/>
              <a:ext cx="4112998" cy="0"/>
            </a:xfrm>
            <a:prstGeom prst="line">
              <a:avLst/>
            </a:prstGeom>
            <a:ln w="38100">
              <a:solidFill>
                <a:schemeClr val="bg1">
                  <a:lumMod val="50000"/>
                </a:schemeClr>
              </a:solidFill>
              <a:prstDash val="sysDot"/>
              <a:round/>
            </a:ln>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2F8C5DD5-84FD-4430-94A3-41F59EEABF4C}"/>
                </a:ext>
              </a:extLst>
            </p:cNvPr>
            <p:cNvCxnSpPr>
              <a:cxnSpLocks/>
            </p:cNvCxnSpPr>
            <p:nvPr/>
          </p:nvCxnSpPr>
          <p:spPr>
            <a:xfrm flipV="1">
              <a:off x="3356719" y="2992973"/>
              <a:ext cx="1658227" cy="1349388"/>
            </a:xfrm>
            <a:prstGeom prst="line">
              <a:avLst/>
            </a:prstGeom>
            <a:ln w="38100">
              <a:solidFill>
                <a:schemeClr val="bg1">
                  <a:lumMod val="50000"/>
                </a:schemeClr>
              </a:solidFill>
              <a:prstDash val="sysDot"/>
              <a:round/>
            </a:ln>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A622292B-D1E5-451F-803C-3E027ECCE84B}"/>
                </a:ext>
              </a:extLst>
            </p:cNvPr>
            <p:cNvCxnSpPr>
              <a:cxnSpLocks/>
            </p:cNvCxnSpPr>
            <p:nvPr/>
          </p:nvCxnSpPr>
          <p:spPr>
            <a:xfrm flipH="1" flipV="1">
              <a:off x="7086591" y="2943824"/>
              <a:ext cx="1692041" cy="1345639"/>
            </a:xfrm>
            <a:prstGeom prst="line">
              <a:avLst/>
            </a:prstGeom>
            <a:ln w="38100">
              <a:solidFill>
                <a:schemeClr val="bg1">
                  <a:lumMod val="50000"/>
                </a:schemeClr>
              </a:solidFill>
              <a:prstDash val="sysDot"/>
              <a:round/>
            </a:ln>
          </p:spPr>
          <p:style>
            <a:lnRef idx="2">
              <a:schemeClr val="dk1"/>
            </a:lnRef>
            <a:fillRef idx="0">
              <a:schemeClr val="dk1"/>
            </a:fillRef>
            <a:effectRef idx="1">
              <a:schemeClr val="dk1"/>
            </a:effectRef>
            <a:fontRef idx="minor">
              <a:schemeClr val="tx1"/>
            </a:fontRef>
          </p:style>
        </p:cxnSp>
        <p:pic>
          <p:nvPicPr>
            <p:cNvPr id="26" name="Graphic 25" descr="Wireless router">
              <a:extLst>
                <a:ext uri="{FF2B5EF4-FFF2-40B4-BE49-F238E27FC236}">
                  <a16:creationId xmlns:a16="http://schemas.microsoft.com/office/drawing/2014/main" id="{6689D228-ED27-4F57-A5F5-DD0852D04107}"/>
                </a:ext>
              </a:extLst>
            </p:cNvPr>
            <p:cNvPicPr>
              <a:picLocks noChangeAspect="1"/>
            </p:cNvPicPr>
            <p:nvPr/>
          </p:nvPicPr>
          <p:blipFill>
            <a:blip r:embed="rId32" cstate="print">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923344" y="1230824"/>
              <a:ext cx="432000" cy="432000"/>
            </a:xfrm>
            <a:prstGeom prst="rect">
              <a:avLst/>
            </a:prstGeom>
          </p:spPr>
        </p:pic>
        <p:sp>
          <p:nvSpPr>
            <p:cNvPr id="27" name="Rectangle 26">
              <a:extLst>
                <a:ext uri="{FF2B5EF4-FFF2-40B4-BE49-F238E27FC236}">
                  <a16:creationId xmlns:a16="http://schemas.microsoft.com/office/drawing/2014/main" id="{B1C866D0-B6F1-471D-A086-CDB4B7A56234}"/>
                </a:ext>
              </a:extLst>
            </p:cNvPr>
            <p:cNvSpPr/>
            <p:nvPr/>
          </p:nvSpPr>
          <p:spPr>
            <a:xfrm>
              <a:off x="3954496" y="4688312"/>
              <a:ext cx="1264516" cy="564041"/>
            </a:xfrm>
            <a:prstGeom prst="rect">
              <a:avLst/>
            </a:prstGeom>
          </p:spPr>
          <p:txBody>
            <a:bodyPr wrap="square">
              <a:spAutoFit/>
            </a:bodyPr>
            <a:lstStyle/>
            <a:p>
              <a:pPr>
                <a:lnSpc>
                  <a:spcPct val="95000"/>
                </a:lnSpc>
                <a:spcAft>
                  <a:spcPts val="800"/>
                </a:spcAft>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Attendees Acquisition </a:t>
              </a:r>
            </a:p>
          </p:txBody>
        </p:sp>
        <p:sp>
          <p:nvSpPr>
            <p:cNvPr id="28" name="Rectangle 27">
              <a:extLst>
                <a:ext uri="{FF2B5EF4-FFF2-40B4-BE49-F238E27FC236}">
                  <a16:creationId xmlns:a16="http://schemas.microsoft.com/office/drawing/2014/main" id="{8673EF73-2EF0-40F4-8287-938E47250935}"/>
                </a:ext>
              </a:extLst>
            </p:cNvPr>
            <p:cNvSpPr/>
            <p:nvPr/>
          </p:nvSpPr>
          <p:spPr>
            <a:xfrm>
              <a:off x="6571749" y="4645937"/>
              <a:ext cx="1621817" cy="564041"/>
            </a:xfrm>
            <a:prstGeom prst="rect">
              <a:avLst/>
            </a:prstGeom>
          </p:spPr>
          <p:txBody>
            <a:bodyPr wrap="square">
              <a:spAutoFit/>
            </a:bodyPr>
            <a:lstStyle/>
            <a:p>
              <a:pPr algn="r">
                <a:lnSpc>
                  <a:spcPct val="95000"/>
                </a:lnSpc>
                <a:spcAft>
                  <a:spcPts val="800"/>
                </a:spcAft>
                <a:buClr>
                  <a:srgbClr val="969696"/>
                </a:buClr>
              </a:pPr>
              <a:r>
                <a:rPr lang="en-US" sz="1200" dirty="0">
                  <a:solidFill>
                    <a:schemeClr val="tx1">
                      <a:lumMod val="85000"/>
                      <a:lumOff val="15000"/>
                    </a:schemeClr>
                  </a:solidFill>
                  <a:latin typeface="Calibri" panose="020F0502020204030204" pitchFamily="34" charset="0"/>
                  <a:cs typeface="Calibri" panose="020F0502020204030204" pitchFamily="34" charset="0"/>
                </a:rPr>
                <a:t>Business Intelligence</a:t>
              </a:r>
            </a:p>
          </p:txBody>
        </p:sp>
        <p:pic>
          <p:nvPicPr>
            <p:cNvPr id="29" name="Graphic 28" descr="Pie chart">
              <a:extLst>
                <a:ext uri="{FF2B5EF4-FFF2-40B4-BE49-F238E27FC236}">
                  <a16:creationId xmlns:a16="http://schemas.microsoft.com/office/drawing/2014/main" id="{F7E7B937-B85F-4740-8796-E198CFCA8A8C}"/>
                </a:ext>
              </a:extLst>
            </p:cNvPr>
            <p:cNvPicPr>
              <a:picLocks noChangeAspect="1"/>
            </p:cNvPicPr>
            <p:nvPr/>
          </p:nvPicPr>
          <p:blipFill>
            <a:blip r:embed="rId34" cstate="print">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8372913" y="4654014"/>
              <a:ext cx="432000" cy="432000"/>
            </a:xfrm>
            <a:prstGeom prst="rect">
              <a:avLst/>
            </a:prstGeom>
          </p:spPr>
        </p:pic>
        <p:pic>
          <p:nvPicPr>
            <p:cNvPr id="30" name="Graphic 29" descr="Magnifying glass">
              <a:extLst>
                <a:ext uri="{FF2B5EF4-FFF2-40B4-BE49-F238E27FC236}">
                  <a16:creationId xmlns:a16="http://schemas.microsoft.com/office/drawing/2014/main" id="{9132883A-5AA2-41CD-BB2D-3359826AA9A3}"/>
                </a:ext>
              </a:extLst>
            </p:cNvPr>
            <p:cNvPicPr>
              <a:picLocks noChangeAspect="1"/>
            </p:cNvPicPr>
            <p:nvPr/>
          </p:nvPicPr>
          <p:blipFill>
            <a:blip r:embed="rId36" cstate="print">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10306696" y="4662357"/>
              <a:ext cx="432000" cy="432000"/>
            </a:xfrm>
            <a:prstGeom prst="rect">
              <a:avLst/>
            </a:prstGeom>
          </p:spPr>
        </p:pic>
      </p:grpSp>
    </p:spTree>
    <p:extLst>
      <p:ext uri="{BB962C8B-B14F-4D97-AF65-F5344CB8AC3E}">
        <p14:creationId xmlns:p14="http://schemas.microsoft.com/office/powerpoint/2010/main" val="2806943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C:\Users\Raj\Pictures\Web Images\freedigitalphotoes\ID-100736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7291" y="1340768"/>
            <a:ext cx="2786709" cy="2008677"/>
          </a:xfrm>
          <a:prstGeom prst="rect">
            <a:avLst/>
          </a:prstGeom>
          <a:noFill/>
          <a:extLst>
            <a:ext uri="{909E8E84-426E-40DD-AFC4-6F175D3DCCD1}">
              <a14:hiddenFill xmlns:a14="http://schemas.microsoft.com/office/drawing/2010/main">
                <a:solidFill>
                  <a:srgbClr val="FFFFFF"/>
                </a:solidFill>
              </a14:hiddenFill>
            </a:ext>
          </a:extLst>
        </p:spPr>
      </p:pic>
      <p:sp>
        <p:nvSpPr>
          <p:cNvPr id="13" name="Snip Diagonal Corner Rectangle 12"/>
          <p:cNvSpPr/>
          <p:nvPr/>
        </p:nvSpPr>
        <p:spPr>
          <a:xfrm>
            <a:off x="237031" y="1307947"/>
            <a:ext cx="2876560" cy="5175680"/>
          </a:xfrm>
          <a:prstGeom prst="snip2DiagRect">
            <a:avLst/>
          </a:prstGeom>
          <a:gradFill flip="none" rotWithShape="1">
            <a:gsLst>
              <a:gs pos="0">
                <a:srgbClr val="81CFD5">
                  <a:tint val="66000"/>
                  <a:satMod val="160000"/>
                </a:srgbClr>
              </a:gs>
              <a:gs pos="50000">
                <a:srgbClr val="81CFD5">
                  <a:tint val="44500"/>
                  <a:satMod val="160000"/>
                </a:srgbClr>
              </a:gs>
              <a:gs pos="100000">
                <a:srgbClr val="81CFD5">
                  <a:tint val="23500"/>
                  <a:satMod val="160000"/>
                </a:srgbClr>
              </a:gs>
            </a:gsLst>
            <a:path path="circle">
              <a:fillToRect t="100000" r="100000"/>
            </a:path>
            <a:tileRect l="-100000" b="-100000"/>
          </a:gra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dirty="0"/>
          </a:p>
        </p:txBody>
      </p:sp>
      <p:sp>
        <p:nvSpPr>
          <p:cNvPr id="14" name="TextBox 13"/>
          <p:cNvSpPr txBox="1"/>
          <p:nvPr/>
        </p:nvSpPr>
        <p:spPr>
          <a:xfrm>
            <a:off x="363878" y="2230406"/>
            <a:ext cx="2908912" cy="1938992"/>
          </a:xfrm>
          <a:prstGeom prst="rect">
            <a:avLst/>
          </a:prstGeom>
          <a:noFill/>
        </p:spPr>
        <p:txBody>
          <a:bodyPr wrap="square" rtlCol="0">
            <a:spAutoFit/>
          </a:bodyPr>
          <a:lstStyle/>
          <a:p>
            <a:pPr marL="171450" indent="-171450" algn="l">
              <a:buFont typeface="Book Antiqua" pitchFamily="18" charset="0"/>
              <a:buChar char="†"/>
            </a:pPr>
            <a:r>
              <a:rPr lang="en-SG" sz="1200" dirty="0">
                <a:latin typeface="+mj-lt"/>
              </a:rPr>
              <a:t>Legal Organisation Name</a:t>
            </a:r>
          </a:p>
          <a:p>
            <a:pPr marL="171450" indent="-171450" algn="l">
              <a:buFont typeface="Book Antiqua" pitchFamily="18" charset="0"/>
              <a:buChar char="†"/>
            </a:pPr>
            <a:r>
              <a:rPr lang="en-US" sz="1200" dirty="0">
                <a:latin typeface="+mj-lt"/>
              </a:rPr>
              <a:t>Address &amp; Contact Numbers</a:t>
            </a:r>
          </a:p>
          <a:p>
            <a:pPr marL="171450" indent="-171450" algn="l">
              <a:buFont typeface="Book Antiqua" pitchFamily="18" charset="0"/>
              <a:buChar char="†"/>
            </a:pPr>
            <a:r>
              <a:rPr lang="en-US" sz="1200" dirty="0">
                <a:latin typeface="+mj-lt"/>
              </a:rPr>
              <a:t>Products &amp; Services</a:t>
            </a:r>
          </a:p>
          <a:p>
            <a:pPr marL="171450" indent="-171450" algn="l">
              <a:buFont typeface="Book Antiqua" pitchFamily="18" charset="0"/>
              <a:buChar char="†"/>
            </a:pPr>
            <a:r>
              <a:rPr lang="en-US" sz="1200" dirty="0">
                <a:latin typeface="+mj-lt"/>
              </a:rPr>
              <a:t>Website &amp; Social Network Links</a:t>
            </a:r>
          </a:p>
          <a:p>
            <a:pPr marL="171450" indent="-171450" algn="l">
              <a:buFont typeface="Book Antiqua" pitchFamily="18" charset="0"/>
              <a:buChar char="†"/>
            </a:pPr>
            <a:r>
              <a:rPr lang="en-US" sz="1200" dirty="0">
                <a:latin typeface="+mj-lt"/>
              </a:rPr>
              <a:t>Classification by Business Nature, Industry, Company Size, SIC, </a:t>
            </a:r>
            <a:r>
              <a:rPr lang="en-US" sz="1200" dirty="0" err="1">
                <a:latin typeface="+mj-lt"/>
              </a:rPr>
              <a:t>NAICS</a:t>
            </a:r>
            <a:endParaRPr lang="en-US" sz="1200" dirty="0">
              <a:latin typeface="+mj-lt"/>
            </a:endParaRPr>
          </a:p>
          <a:p>
            <a:pPr marL="171450" indent="-171450" algn="l">
              <a:buFont typeface="Book Antiqua" pitchFamily="18" charset="0"/>
              <a:buChar char="†"/>
            </a:pPr>
            <a:r>
              <a:rPr lang="en-US" sz="1200" dirty="0">
                <a:latin typeface="+mj-lt"/>
              </a:rPr>
              <a:t>Extended Profiles: PC Counts, Server Counts, No. of Sites, Revenue, etc.</a:t>
            </a:r>
            <a:endParaRPr lang="en-AU" sz="1200" dirty="0">
              <a:latin typeface="+mj-lt"/>
            </a:endParaRPr>
          </a:p>
        </p:txBody>
      </p:sp>
      <p:sp>
        <p:nvSpPr>
          <p:cNvPr id="15" name="Rectangle 14"/>
          <p:cNvSpPr/>
          <p:nvPr/>
        </p:nvSpPr>
        <p:spPr>
          <a:xfrm>
            <a:off x="230647" y="1818898"/>
            <a:ext cx="2697088" cy="367587"/>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SG" sz="2000" b="1" dirty="0">
              <a:solidFill>
                <a:schemeClr val="tx1">
                  <a:lumMod val="75000"/>
                  <a:lumOff val="25000"/>
                </a:schemeClr>
              </a:solidFill>
            </a:endParaRPr>
          </a:p>
        </p:txBody>
      </p:sp>
      <p:sp>
        <p:nvSpPr>
          <p:cNvPr id="16" name="TextBox 15"/>
          <p:cNvSpPr txBox="1"/>
          <p:nvPr/>
        </p:nvSpPr>
        <p:spPr>
          <a:xfrm>
            <a:off x="293965" y="1862819"/>
            <a:ext cx="1854996" cy="307777"/>
          </a:xfrm>
          <a:prstGeom prst="rect">
            <a:avLst/>
          </a:prstGeom>
          <a:noFill/>
        </p:spPr>
        <p:txBody>
          <a:bodyPr wrap="none" rtlCol="0">
            <a:spAutoFit/>
          </a:bodyPr>
          <a:lstStyle/>
          <a:p>
            <a:r>
              <a:rPr lang="en-US" sz="1400" dirty="0">
                <a:solidFill>
                  <a:schemeClr val="tx1">
                    <a:lumMod val="75000"/>
                    <a:lumOff val="25000"/>
                  </a:schemeClr>
                </a:solidFill>
                <a:latin typeface="+mj-lt"/>
              </a:rPr>
              <a:t>COMPANY PROFILE</a:t>
            </a:r>
            <a:endParaRPr lang="en-SG" sz="1400" dirty="0">
              <a:solidFill>
                <a:schemeClr val="tx1">
                  <a:lumMod val="75000"/>
                  <a:lumOff val="25000"/>
                </a:schemeClr>
              </a:solidFill>
              <a:latin typeface="+mj-lt"/>
            </a:endParaRPr>
          </a:p>
        </p:txBody>
      </p:sp>
      <p:sp>
        <p:nvSpPr>
          <p:cNvPr id="17" name="TextBox 16"/>
          <p:cNvSpPr txBox="1"/>
          <p:nvPr/>
        </p:nvSpPr>
        <p:spPr>
          <a:xfrm>
            <a:off x="399973" y="4527047"/>
            <a:ext cx="2908912" cy="1938992"/>
          </a:xfrm>
          <a:prstGeom prst="rect">
            <a:avLst/>
          </a:prstGeom>
          <a:noFill/>
        </p:spPr>
        <p:txBody>
          <a:bodyPr wrap="square" rtlCol="0">
            <a:spAutoFit/>
          </a:bodyPr>
          <a:lstStyle/>
          <a:p>
            <a:pPr marL="171450" indent="-171450" algn="l">
              <a:buFont typeface="Book Antiqua" pitchFamily="18" charset="0"/>
              <a:buChar char="†"/>
            </a:pPr>
            <a:r>
              <a:rPr lang="en-SG" sz="1200" dirty="0">
                <a:latin typeface="+mj-lt"/>
              </a:rPr>
              <a:t>Executive Full Name</a:t>
            </a:r>
          </a:p>
          <a:p>
            <a:pPr marL="171450" indent="-171450" algn="l">
              <a:buFont typeface="Book Antiqua" pitchFamily="18" charset="0"/>
              <a:buChar char="†"/>
            </a:pPr>
            <a:r>
              <a:rPr lang="en-US" sz="1200" dirty="0">
                <a:latin typeface="+mj-lt"/>
              </a:rPr>
              <a:t>Job Title, Department &amp; Division</a:t>
            </a:r>
          </a:p>
          <a:p>
            <a:pPr marL="171450" indent="-171450" algn="l">
              <a:buFont typeface="Book Antiqua" pitchFamily="18" charset="0"/>
              <a:buChar char="†"/>
            </a:pPr>
            <a:r>
              <a:rPr lang="en-US" sz="1200" dirty="0">
                <a:latin typeface="+mj-lt"/>
              </a:rPr>
              <a:t>Direct Contact Numbers</a:t>
            </a:r>
          </a:p>
          <a:p>
            <a:pPr marL="171450" indent="-171450" algn="l">
              <a:buFont typeface="Book Antiqua" pitchFamily="18" charset="0"/>
              <a:buChar char="†"/>
            </a:pPr>
            <a:r>
              <a:rPr lang="en-US" sz="1200" dirty="0">
                <a:latin typeface="+mj-lt"/>
              </a:rPr>
              <a:t>Email with Opt-In permission</a:t>
            </a:r>
          </a:p>
          <a:p>
            <a:pPr marL="171450" indent="-171450" algn="l">
              <a:buFont typeface="Book Antiqua" pitchFamily="18" charset="0"/>
              <a:buChar char="†"/>
            </a:pPr>
            <a:r>
              <a:rPr lang="en-US" sz="1200" dirty="0">
                <a:latin typeface="+mj-lt"/>
              </a:rPr>
              <a:t>Job Function and Job Level</a:t>
            </a:r>
          </a:p>
          <a:p>
            <a:pPr marL="171450" indent="-171450" algn="l">
              <a:buFont typeface="Book Antiqua" pitchFamily="18" charset="0"/>
              <a:buChar char="†"/>
            </a:pPr>
            <a:r>
              <a:rPr lang="en-US" sz="1200" dirty="0">
                <a:latin typeface="+mj-lt"/>
              </a:rPr>
              <a:t>Executive Type : C Level Executives, IT, Sales, Marketing, Purchasing, Procurement, Operation, HR, Admin, Finance Decision Makers.</a:t>
            </a:r>
            <a:endParaRPr lang="en-AU" sz="1200" dirty="0">
              <a:latin typeface="+mj-lt"/>
            </a:endParaRPr>
          </a:p>
        </p:txBody>
      </p:sp>
      <p:sp>
        <p:nvSpPr>
          <p:cNvPr id="18" name="Rectangle 17"/>
          <p:cNvSpPr/>
          <p:nvPr/>
        </p:nvSpPr>
        <p:spPr>
          <a:xfrm>
            <a:off x="231361" y="4151658"/>
            <a:ext cx="2697088" cy="367587"/>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SG" sz="2000" dirty="0">
              <a:solidFill>
                <a:schemeClr val="tx1"/>
              </a:solidFill>
            </a:endParaRPr>
          </a:p>
        </p:txBody>
      </p:sp>
      <p:sp>
        <p:nvSpPr>
          <p:cNvPr id="19" name="TextBox 18"/>
          <p:cNvSpPr txBox="1"/>
          <p:nvPr/>
        </p:nvSpPr>
        <p:spPr>
          <a:xfrm>
            <a:off x="363878" y="4202116"/>
            <a:ext cx="1803699" cy="307777"/>
          </a:xfrm>
          <a:prstGeom prst="rect">
            <a:avLst/>
          </a:prstGeom>
          <a:noFill/>
        </p:spPr>
        <p:txBody>
          <a:bodyPr wrap="none" rtlCol="0">
            <a:spAutoFit/>
          </a:bodyPr>
          <a:lstStyle/>
          <a:p>
            <a:r>
              <a:rPr lang="en-US" sz="1400" dirty="0">
                <a:solidFill>
                  <a:schemeClr val="tx1">
                    <a:lumMod val="75000"/>
                    <a:lumOff val="25000"/>
                  </a:schemeClr>
                </a:solidFill>
                <a:latin typeface="+mj-lt"/>
              </a:rPr>
              <a:t>EXECUTIVE PROFILE</a:t>
            </a:r>
            <a:endParaRPr lang="en-SG" sz="1400" dirty="0">
              <a:solidFill>
                <a:schemeClr val="tx1">
                  <a:lumMod val="75000"/>
                  <a:lumOff val="25000"/>
                </a:schemeClr>
              </a:solidFill>
              <a:latin typeface="+mj-lt"/>
            </a:endParaRPr>
          </a:p>
        </p:txBody>
      </p:sp>
      <p:sp>
        <p:nvSpPr>
          <p:cNvPr id="21" name="TextBox 20"/>
          <p:cNvSpPr txBox="1"/>
          <p:nvPr/>
        </p:nvSpPr>
        <p:spPr>
          <a:xfrm>
            <a:off x="3848986" y="3709465"/>
            <a:ext cx="5089689" cy="2862322"/>
          </a:xfrm>
          <a:prstGeom prst="rect">
            <a:avLst/>
          </a:prstGeom>
          <a:noFill/>
        </p:spPr>
        <p:txBody>
          <a:bodyPr wrap="square" rtlCol="0">
            <a:spAutoFit/>
          </a:bodyPr>
          <a:lstStyle/>
          <a:p>
            <a:pPr marL="342900" indent="-342900" algn="l">
              <a:buFont typeface="Century Gothic" panose="020B0502020202020204" pitchFamily="34" charset="0"/>
              <a:buChar char="†"/>
            </a:pPr>
            <a:r>
              <a:rPr lang="en-US" sz="2000" dirty="0">
                <a:latin typeface="+mj-lt"/>
              </a:rPr>
              <a:t>7 		</a:t>
            </a:r>
            <a:r>
              <a:rPr lang="en-US" sz="1400" dirty="0">
                <a:latin typeface="+mj-lt"/>
              </a:rPr>
              <a:t>Regions </a:t>
            </a:r>
          </a:p>
          <a:p>
            <a:pPr marL="342900" indent="-342900" algn="l">
              <a:buFont typeface="Century Gothic" panose="020B0502020202020204" pitchFamily="34" charset="0"/>
              <a:buChar char="†"/>
            </a:pPr>
            <a:r>
              <a:rPr lang="en-US" sz="2000" dirty="0">
                <a:latin typeface="+mj-lt"/>
              </a:rPr>
              <a:t>23 		</a:t>
            </a:r>
            <a:r>
              <a:rPr lang="en-US" sz="1400" dirty="0">
                <a:latin typeface="+mj-lt"/>
              </a:rPr>
              <a:t>Asian Countries</a:t>
            </a:r>
            <a:endParaRPr lang="en-US" sz="2000" dirty="0">
              <a:latin typeface="+mj-lt"/>
            </a:endParaRPr>
          </a:p>
          <a:p>
            <a:pPr marL="342900" indent="-342900" algn="l">
              <a:buFont typeface="Century Gothic" panose="020B0502020202020204" pitchFamily="34" charset="0"/>
              <a:buChar char="†"/>
            </a:pPr>
            <a:r>
              <a:rPr lang="en-US" sz="2000" dirty="0">
                <a:latin typeface="+mj-lt"/>
              </a:rPr>
              <a:t>1,522,383 	</a:t>
            </a:r>
            <a:r>
              <a:rPr lang="en-US" sz="1400" dirty="0">
                <a:latin typeface="+mj-lt"/>
              </a:rPr>
              <a:t>Companies </a:t>
            </a:r>
          </a:p>
          <a:p>
            <a:pPr marL="342900" indent="-342900" algn="l">
              <a:buFont typeface="Century Gothic" panose="020B0502020202020204" pitchFamily="34" charset="0"/>
              <a:buChar char="†"/>
            </a:pPr>
            <a:r>
              <a:rPr lang="en-US" sz="2000" dirty="0">
                <a:latin typeface="+mj-lt"/>
              </a:rPr>
              <a:t>3,500,667 	</a:t>
            </a:r>
            <a:r>
              <a:rPr lang="en-US" sz="1400" dirty="0">
                <a:latin typeface="+mj-lt"/>
              </a:rPr>
              <a:t>Decision Makers </a:t>
            </a:r>
          </a:p>
          <a:p>
            <a:pPr marL="342900" indent="-342900" algn="l">
              <a:buFont typeface="Century Gothic" panose="020B0502020202020204" pitchFamily="34" charset="0"/>
              <a:buChar char="†"/>
            </a:pPr>
            <a:r>
              <a:rPr lang="en-US" sz="2000" dirty="0">
                <a:latin typeface="+mj-lt"/>
              </a:rPr>
              <a:t>606,325 	</a:t>
            </a:r>
            <a:r>
              <a:rPr lang="en-US" sz="1400" dirty="0">
                <a:latin typeface="+mj-lt"/>
              </a:rPr>
              <a:t>Installed Technologies</a:t>
            </a:r>
          </a:p>
          <a:p>
            <a:pPr marL="342900" indent="-342900" algn="l">
              <a:buFont typeface="Century Gothic" panose="020B0502020202020204" pitchFamily="34" charset="0"/>
              <a:buChar char="†"/>
            </a:pPr>
            <a:r>
              <a:rPr lang="en-US" sz="2000" dirty="0">
                <a:latin typeface="+mj-lt"/>
              </a:rPr>
              <a:t>150 		</a:t>
            </a:r>
            <a:r>
              <a:rPr lang="en-US" sz="1400" dirty="0">
                <a:latin typeface="+mj-lt"/>
              </a:rPr>
              <a:t>Industries </a:t>
            </a:r>
            <a:endParaRPr lang="en-US" sz="2000" dirty="0">
              <a:latin typeface="+mj-lt"/>
            </a:endParaRPr>
          </a:p>
          <a:p>
            <a:pPr marL="342900" indent="-342900" algn="l">
              <a:buFont typeface="Century Gothic" panose="020B0502020202020204" pitchFamily="34" charset="0"/>
              <a:buChar char="†"/>
            </a:pPr>
            <a:r>
              <a:rPr lang="en-US" sz="2000" dirty="0">
                <a:latin typeface="+mj-lt"/>
              </a:rPr>
              <a:t>31		</a:t>
            </a:r>
            <a:r>
              <a:rPr lang="en-US" sz="1400" dirty="0">
                <a:latin typeface="+mj-lt"/>
              </a:rPr>
              <a:t>Job Functions </a:t>
            </a:r>
          </a:p>
          <a:p>
            <a:pPr marL="342900" indent="-342900" algn="l">
              <a:buFont typeface="Century Gothic" panose="020B0502020202020204" pitchFamily="34" charset="0"/>
              <a:buChar char="†"/>
            </a:pPr>
            <a:r>
              <a:rPr lang="en-US" sz="2000" dirty="0">
                <a:latin typeface="+mj-lt"/>
              </a:rPr>
              <a:t>90%</a:t>
            </a:r>
            <a:r>
              <a:rPr lang="en-US" sz="1800" dirty="0">
                <a:latin typeface="+mj-lt"/>
              </a:rPr>
              <a:t>		</a:t>
            </a:r>
            <a:r>
              <a:rPr lang="en-US" sz="1400" dirty="0">
                <a:latin typeface="+mj-lt"/>
              </a:rPr>
              <a:t>Universe coverage </a:t>
            </a:r>
            <a:r>
              <a:rPr lang="en-US" sz="1100" dirty="0">
                <a:latin typeface="+mj-lt"/>
              </a:rPr>
              <a:t>(</a:t>
            </a:r>
            <a:r>
              <a:rPr lang="en-US" sz="1100" dirty="0" err="1">
                <a:latin typeface="+mj-lt"/>
              </a:rPr>
              <a:t>Emp</a:t>
            </a:r>
            <a:r>
              <a:rPr lang="en-US" sz="1100" dirty="0">
                <a:latin typeface="+mj-lt"/>
              </a:rPr>
              <a:t> &gt; 100) </a:t>
            </a:r>
            <a:r>
              <a:rPr lang="en-US" sz="1400" dirty="0">
                <a:latin typeface="+mj-lt"/>
              </a:rPr>
              <a:t> </a:t>
            </a:r>
          </a:p>
          <a:p>
            <a:pPr marL="342900" indent="-342900" algn="l">
              <a:buFont typeface="Century Gothic" panose="020B0502020202020204" pitchFamily="34" charset="0"/>
              <a:buChar char="†"/>
            </a:pPr>
            <a:r>
              <a:rPr lang="en-US" sz="2000" dirty="0">
                <a:latin typeface="+mj-lt"/>
              </a:rPr>
              <a:t>90% 		</a:t>
            </a:r>
            <a:r>
              <a:rPr lang="en-US" sz="1200" dirty="0">
                <a:latin typeface="+mj-lt"/>
              </a:rPr>
              <a:t>Data Accuracy  </a:t>
            </a:r>
          </a:p>
        </p:txBody>
      </p:sp>
      <p:sp>
        <p:nvSpPr>
          <p:cNvPr id="23" name="Rectangle 22"/>
          <p:cNvSpPr/>
          <p:nvPr/>
        </p:nvSpPr>
        <p:spPr>
          <a:xfrm>
            <a:off x="3806460" y="1588120"/>
            <a:ext cx="3381169" cy="1384995"/>
          </a:xfrm>
          <a:prstGeom prst="rect">
            <a:avLst/>
          </a:prstGeom>
        </p:spPr>
        <p:txBody>
          <a:bodyPr wrap="square">
            <a:spAutoFit/>
          </a:bodyPr>
          <a:lstStyle/>
          <a:p>
            <a:pPr algn="l">
              <a:lnSpc>
                <a:spcPct val="150000"/>
              </a:lnSpc>
            </a:pPr>
            <a:r>
              <a:rPr lang="en-SG" sz="1400" dirty="0">
                <a:solidFill>
                  <a:schemeClr val="tx2"/>
                </a:solidFill>
                <a:latin typeface="+mj-lt"/>
              </a:rPr>
              <a:t>Get access to our demographic business intelligence and stay assured of having delivered the right messages to the right prospects</a:t>
            </a:r>
          </a:p>
        </p:txBody>
      </p:sp>
      <p:sp>
        <p:nvSpPr>
          <p:cNvPr id="12" name="Title 1"/>
          <p:cNvSpPr>
            <a:spLocks noGrp="1"/>
          </p:cNvSpPr>
          <p:nvPr>
            <p:ph type="title"/>
          </p:nvPr>
        </p:nvSpPr>
        <p:spPr>
          <a:xfrm>
            <a:off x="237030" y="162363"/>
            <a:ext cx="6840538" cy="1008063"/>
          </a:xfrm>
        </p:spPr>
        <p:txBody>
          <a:bodyPr anchor="ctr"/>
          <a:lstStyle/>
          <a:p>
            <a:r>
              <a:rPr lang="en-SG" altLang="en-US" b="1" dirty="0"/>
              <a:t>B2B DATABASE</a:t>
            </a:r>
            <a:br>
              <a:rPr lang="en-SG" altLang="en-US" b="1" dirty="0"/>
            </a:br>
            <a:r>
              <a:rPr lang="en-SG" altLang="en-US" sz="1400" cap="all" dirty="0"/>
              <a:t>Maximize Your Prospecting Efforts</a:t>
            </a:r>
            <a:endParaRPr lang="en-SG" sz="2000" cap="all" dirty="0"/>
          </a:p>
        </p:txBody>
      </p:sp>
      <p:sp>
        <p:nvSpPr>
          <p:cNvPr id="24" name="Rectangle 23"/>
          <p:cNvSpPr/>
          <p:nvPr/>
        </p:nvSpPr>
        <p:spPr>
          <a:xfrm>
            <a:off x="3848986" y="3373103"/>
            <a:ext cx="5089689" cy="334170"/>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SG" sz="2000" b="1" dirty="0">
              <a:solidFill>
                <a:schemeClr val="tx1">
                  <a:lumMod val="75000"/>
                  <a:lumOff val="25000"/>
                </a:schemeClr>
              </a:solidFill>
            </a:endParaRPr>
          </a:p>
        </p:txBody>
      </p:sp>
      <p:sp>
        <p:nvSpPr>
          <p:cNvPr id="25" name="TextBox 24"/>
          <p:cNvSpPr txBox="1"/>
          <p:nvPr/>
        </p:nvSpPr>
        <p:spPr>
          <a:xfrm>
            <a:off x="3929290" y="3401688"/>
            <a:ext cx="1332416" cy="307777"/>
          </a:xfrm>
          <a:prstGeom prst="rect">
            <a:avLst/>
          </a:prstGeom>
          <a:noFill/>
        </p:spPr>
        <p:txBody>
          <a:bodyPr wrap="none" rtlCol="0">
            <a:spAutoFit/>
          </a:bodyPr>
          <a:lstStyle/>
          <a:p>
            <a:r>
              <a:rPr lang="en-US" sz="1400" dirty="0">
                <a:solidFill>
                  <a:schemeClr val="tx1">
                    <a:lumMod val="75000"/>
                    <a:lumOff val="25000"/>
                  </a:schemeClr>
                </a:solidFill>
                <a:latin typeface="+mj-lt"/>
              </a:rPr>
              <a:t>QUICK FACTS</a:t>
            </a:r>
            <a:endParaRPr lang="en-SG" sz="1400" dirty="0">
              <a:solidFill>
                <a:schemeClr val="tx1">
                  <a:lumMod val="75000"/>
                  <a:lumOff val="25000"/>
                </a:schemeClr>
              </a:solidFill>
              <a:latin typeface="+mj-lt"/>
            </a:endParaRPr>
          </a:p>
        </p:txBody>
      </p:sp>
    </p:spTree>
    <p:extLst>
      <p:ext uri="{BB962C8B-B14F-4D97-AF65-F5344CB8AC3E}">
        <p14:creationId xmlns:p14="http://schemas.microsoft.com/office/powerpoint/2010/main" val="2754906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4015448359"/>
              </p:ext>
            </p:extLst>
          </p:nvPr>
        </p:nvGraphicFramePr>
        <p:xfrm>
          <a:off x="261257" y="1266948"/>
          <a:ext cx="8593376" cy="5233318"/>
        </p:xfrm>
        <a:graphic>
          <a:graphicData uri="http://schemas.openxmlformats.org/drawingml/2006/table">
            <a:tbl>
              <a:tblPr firstRow="1">
                <a:solidFill>
                  <a:srgbClr val="81CFD5"/>
                </a:solidFill>
                <a:tableStyleId>{BC89EF96-8CEA-46FF-86C4-4CE0E7609802}</a:tableStyleId>
              </a:tblPr>
              <a:tblGrid>
                <a:gridCol w="1313863">
                  <a:extLst>
                    <a:ext uri="{9D8B030D-6E8A-4147-A177-3AD203B41FA5}">
                      <a16:colId xmlns:a16="http://schemas.microsoft.com/office/drawing/2014/main" val="20000"/>
                    </a:ext>
                  </a:extLst>
                </a:gridCol>
                <a:gridCol w="2004949">
                  <a:extLst>
                    <a:ext uri="{9D8B030D-6E8A-4147-A177-3AD203B41FA5}">
                      <a16:colId xmlns:a16="http://schemas.microsoft.com/office/drawing/2014/main" val="20001"/>
                    </a:ext>
                  </a:extLst>
                </a:gridCol>
                <a:gridCol w="1243707">
                  <a:extLst>
                    <a:ext uri="{9D8B030D-6E8A-4147-A177-3AD203B41FA5}">
                      <a16:colId xmlns:a16="http://schemas.microsoft.com/office/drawing/2014/main" val="20002"/>
                    </a:ext>
                  </a:extLst>
                </a:gridCol>
                <a:gridCol w="1281682">
                  <a:extLst>
                    <a:ext uri="{9D8B030D-6E8A-4147-A177-3AD203B41FA5}">
                      <a16:colId xmlns:a16="http://schemas.microsoft.com/office/drawing/2014/main" val="20003"/>
                    </a:ext>
                  </a:extLst>
                </a:gridCol>
                <a:gridCol w="1424092">
                  <a:extLst>
                    <a:ext uri="{9D8B030D-6E8A-4147-A177-3AD203B41FA5}">
                      <a16:colId xmlns:a16="http://schemas.microsoft.com/office/drawing/2014/main" val="20004"/>
                    </a:ext>
                  </a:extLst>
                </a:gridCol>
                <a:gridCol w="1325083">
                  <a:extLst>
                    <a:ext uri="{9D8B030D-6E8A-4147-A177-3AD203B41FA5}">
                      <a16:colId xmlns:a16="http://schemas.microsoft.com/office/drawing/2014/main" val="20005"/>
                    </a:ext>
                  </a:extLst>
                </a:gridCol>
              </a:tblGrid>
              <a:tr h="493365">
                <a:tc>
                  <a:txBody>
                    <a:bodyPr/>
                    <a:lstStyle/>
                    <a:p>
                      <a:pPr algn="ctr" fontAlgn="ctr"/>
                      <a:r>
                        <a:rPr lang="en-SG" sz="1400" b="1" u="none" strike="noStrike" dirty="0">
                          <a:effectLst/>
                        </a:rPr>
                        <a:t>REGION</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COUNTRY</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COMPANY</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CONTACT</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BY REGION</a:t>
                      </a:r>
                      <a:r>
                        <a:rPr lang="en-SG" sz="1400" b="1" u="none" strike="noStrike" baseline="0" dirty="0">
                          <a:effectLst/>
                        </a:rPr>
                        <a:t> </a:t>
                      </a:r>
                    </a:p>
                    <a:p>
                      <a:pPr algn="ctr" fontAlgn="ctr"/>
                      <a:r>
                        <a:rPr lang="en-SG" sz="1000" b="0" u="none" strike="noStrike" dirty="0">
                          <a:effectLst/>
                        </a:rPr>
                        <a:t>TOTAL COMPANY</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400" b="1" u="none" strike="noStrike" dirty="0">
                          <a:effectLst/>
                        </a:rPr>
                        <a:t>BY REGION </a:t>
                      </a:r>
                    </a:p>
                    <a:p>
                      <a:pPr algn="ctr" fontAlgn="ctr"/>
                      <a:r>
                        <a:rPr lang="en-SG" sz="1000" b="0" u="none" strike="noStrike" dirty="0">
                          <a:effectLst/>
                        </a:rPr>
                        <a:t>TOTAL</a:t>
                      </a:r>
                      <a:r>
                        <a:rPr lang="en-SG" sz="1000" b="0" u="none" strike="noStrike" baseline="0" dirty="0">
                          <a:effectLst/>
                        </a:rPr>
                        <a:t> </a:t>
                      </a:r>
                      <a:r>
                        <a:rPr lang="en-SG" sz="1000" b="0" u="none" strike="noStrike" dirty="0">
                          <a:effectLst/>
                        </a:rPr>
                        <a:t>CONTACT</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0"/>
                  </a:ext>
                </a:extLst>
              </a:tr>
              <a:tr h="264640">
                <a:tc rowSpan="6">
                  <a:txBody>
                    <a:bodyPr/>
                    <a:lstStyle/>
                    <a:p>
                      <a:pPr algn="ctr" fontAlgn="ctr"/>
                      <a:r>
                        <a:rPr lang="en-SG" sz="1400" b="1" u="none" strike="noStrike" dirty="0">
                          <a:effectLst/>
                        </a:rPr>
                        <a:t>SOUTH EAST </a:t>
                      </a:r>
                    </a:p>
                    <a:p>
                      <a:pPr algn="ctr" fontAlgn="ctr"/>
                      <a:r>
                        <a:rPr lang="en-SG" sz="1400" b="1" u="none" strike="noStrike" dirty="0">
                          <a:effectLst/>
                        </a:rPr>
                        <a:t>ASIA</a:t>
                      </a:r>
                      <a:endParaRPr lang="en-SG" sz="14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a:effectLst/>
                        </a:rPr>
                        <a:t>Singapore</a:t>
                      </a:r>
                      <a:endParaRPr lang="en-SG" sz="1000" b="1"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240,371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438,269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6">
                  <a:txBody>
                    <a:bodyPr/>
                    <a:lstStyle/>
                    <a:p>
                      <a:pPr algn="ctr" fontAlgn="ctr"/>
                      <a:r>
                        <a:rPr lang="en-SG" sz="1100" u="none" strike="noStrike" dirty="0">
                          <a:effectLst/>
                        </a:rPr>
                        <a:t>    434,939 </a:t>
                      </a:r>
                      <a:endParaRPr lang="en-SG" sz="11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6">
                  <a:txBody>
                    <a:bodyPr/>
                    <a:lstStyle/>
                    <a:p>
                      <a:pPr algn="ctr" fontAlgn="ctr"/>
                      <a:r>
                        <a:rPr lang="en-SG" sz="1100" u="none" strike="noStrike" dirty="0">
                          <a:effectLst/>
                        </a:rPr>
                        <a:t>   1,183,971 </a:t>
                      </a:r>
                      <a:endParaRPr lang="en-SG" sz="11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1"/>
                  </a:ext>
                </a:extLst>
              </a:tr>
              <a:tr h="321349">
                <a:tc vMerge="1">
                  <a:txBody>
                    <a:bodyPr/>
                    <a:lstStyle/>
                    <a:p>
                      <a:endParaRPr lang="en-SG"/>
                    </a:p>
                  </a:txBody>
                  <a:tcPr/>
                </a:tc>
                <a:tc>
                  <a:txBody>
                    <a:bodyPr/>
                    <a:lstStyle/>
                    <a:p>
                      <a:pPr algn="ctr" fontAlgn="ctr"/>
                      <a:r>
                        <a:rPr lang="en-SG" sz="1000" u="none" strike="noStrike" dirty="0">
                          <a:effectLst/>
                        </a:rPr>
                        <a:t>Malaysia</a:t>
                      </a:r>
                      <a:endParaRPr lang="en-SG" sz="10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a:effectLst/>
                        </a:rPr>
                        <a:t>       86,818 </a:t>
                      </a:r>
                      <a:endParaRPr lang="en-SG" sz="1000" b="0"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298,969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2"/>
                  </a:ext>
                </a:extLst>
              </a:tr>
              <a:tr h="321349">
                <a:tc vMerge="1">
                  <a:txBody>
                    <a:bodyPr/>
                    <a:lstStyle/>
                    <a:p>
                      <a:endParaRPr lang="en-SG"/>
                    </a:p>
                  </a:txBody>
                  <a:tcPr/>
                </a:tc>
                <a:tc>
                  <a:txBody>
                    <a:bodyPr/>
                    <a:lstStyle/>
                    <a:p>
                      <a:pPr algn="ctr" fontAlgn="ctr"/>
                      <a:r>
                        <a:rPr lang="en-SG" sz="1000" u="none" strike="noStrike" dirty="0">
                          <a:effectLst/>
                        </a:rPr>
                        <a:t>Philippines</a:t>
                      </a:r>
                      <a:endParaRPr lang="en-SG" sz="10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a:effectLst/>
                        </a:rPr>
                        <a:t>       42,619 </a:t>
                      </a:r>
                      <a:endParaRPr lang="en-SG" sz="1000" b="0"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205,922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3"/>
                  </a:ext>
                </a:extLst>
              </a:tr>
              <a:tr h="321349">
                <a:tc vMerge="1">
                  <a:txBody>
                    <a:bodyPr/>
                    <a:lstStyle/>
                    <a:p>
                      <a:endParaRPr lang="en-SG"/>
                    </a:p>
                  </a:txBody>
                  <a:tcPr/>
                </a:tc>
                <a:tc>
                  <a:txBody>
                    <a:bodyPr/>
                    <a:lstStyle/>
                    <a:p>
                      <a:pPr algn="ctr" fontAlgn="ctr"/>
                      <a:r>
                        <a:rPr lang="en-SG" sz="1000" u="none" strike="noStrike">
                          <a:effectLst/>
                        </a:rPr>
                        <a:t>Thailand</a:t>
                      </a:r>
                      <a:endParaRPr lang="en-SG" sz="1000" b="1"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41,800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174,757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4"/>
                  </a:ext>
                </a:extLst>
              </a:tr>
              <a:tr h="321349">
                <a:tc vMerge="1">
                  <a:txBody>
                    <a:bodyPr/>
                    <a:lstStyle/>
                    <a:p>
                      <a:endParaRPr lang="en-SG"/>
                    </a:p>
                  </a:txBody>
                  <a:tcPr/>
                </a:tc>
                <a:tc>
                  <a:txBody>
                    <a:bodyPr/>
                    <a:lstStyle/>
                    <a:p>
                      <a:pPr algn="ctr" fontAlgn="ctr"/>
                      <a:r>
                        <a:rPr lang="en-SG" sz="1000" u="none" strike="noStrike" dirty="0">
                          <a:effectLst/>
                        </a:rPr>
                        <a:t>Indonesia</a:t>
                      </a:r>
                      <a:endParaRPr lang="en-SG" sz="1000" b="1"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a:effectLst/>
                        </a:rPr>
                        <a:t>       14,653 </a:t>
                      </a:r>
                      <a:endParaRPr lang="en-SG" sz="1000" b="0"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47,187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5"/>
                  </a:ext>
                </a:extLst>
              </a:tr>
              <a:tr h="321349">
                <a:tc vMerge="1">
                  <a:txBody>
                    <a:bodyPr/>
                    <a:lstStyle/>
                    <a:p>
                      <a:endParaRPr lang="en-SG"/>
                    </a:p>
                  </a:txBody>
                  <a:tcPr/>
                </a:tc>
                <a:tc>
                  <a:txBody>
                    <a:bodyPr/>
                    <a:lstStyle/>
                    <a:p>
                      <a:pPr algn="ctr" fontAlgn="ctr"/>
                      <a:r>
                        <a:rPr lang="en-SG" sz="1000" u="none" strike="noStrike">
                          <a:effectLst/>
                        </a:rPr>
                        <a:t>Vietnam</a:t>
                      </a:r>
                      <a:endParaRPr lang="en-SG" sz="1000" b="1" i="0" u="none" strike="noStrike">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8,678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u="none" strike="noStrike" dirty="0">
                          <a:effectLst/>
                        </a:rPr>
                        <a:t>        18,867 </a:t>
                      </a:r>
                      <a:endParaRPr lang="en-SG" sz="1000" b="0" i="0" u="none" strike="noStrike" dirty="0">
                        <a:solidFill>
                          <a:schemeClr val="tx1">
                            <a:lumMod val="85000"/>
                            <a:lumOff val="15000"/>
                          </a:schemeClr>
                        </a:solidFill>
                        <a:effectLst/>
                        <a:latin typeface="Calibri"/>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tc>
                <a:tc vMerge="1">
                  <a:txBody>
                    <a:bodyPr/>
                    <a:lstStyle/>
                    <a:p>
                      <a:endParaRPr lang="en-SG"/>
                    </a:p>
                  </a:txBody>
                  <a:tcPr/>
                </a:tc>
                <a:extLst>
                  <a:ext uri="{0D108BD9-81ED-4DB2-BD59-A6C34878D82A}">
                    <a16:rowId xmlns:a16="http://schemas.microsoft.com/office/drawing/2014/main" val="10006"/>
                  </a:ext>
                </a:extLst>
              </a:tr>
              <a:tr h="321349">
                <a:tc rowSpan="3">
                  <a:txBody>
                    <a:bodyPr/>
                    <a:lstStyle/>
                    <a:p>
                      <a:pPr marL="0" algn="ctr" defTabSz="914400" rtl="0" eaLnBrk="1" fontAlgn="ctr" latinLnBrk="0" hangingPunct="1"/>
                      <a:r>
                        <a:rPr lang="en-SG" sz="1400" b="1" u="none" strike="noStrike" kern="1200" dirty="0">
                          <a:solidFill>
                            <a:schemeClr val="tx1"/>
                          </a:solidFill>
                          <a:effectLst/>
                          <a:latin typeface="+mn-lt"/>
                          <a:ea typeface="+mn-ea"/>
                          <a:cs typeface="+mn-cs"/>
                        </a:rPr>
                        <a:t>GREATER CHINA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China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     245,287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     277,979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3">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343,946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3">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522,115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7"/>
                  </a:ext>
                </a:extLst>
              </a:tr>
              <a:tr h="321349">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Hong Kong</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       37,904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b="0" u="none" strike="noStrike" kern="1200" dirty="0">
                          <a:solidFill>
                            <a:schemeClr val="tx1"/>
                          </a:solidFill>
                          <a:effectLst/>
                          <a:latin typeface="+mn-lt"/>
                          <a:ea typeface="+mn-ea"/>
                          <a:cs typeface="+mn-cs"/>
                        </a:rPr>
                        <a:t>     119,191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8"/>
                  </a:ext>
                </a:extLst>
              </a:tr>
              <a:tr h="321349">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u="none" strike="noStrike" kern="1200" dirty="0">
                          <a:solidFill>
                            <a:schemeClr val="tx1"/>
                          </a:solidFill>
                          <a:effectLst/>
                          <a:latin typeface="+mn-lt"/>
                          <a:ea typeface="+mn-ea"/>
                          <a:cs typeface="+mn-cs"/>
                        </a:rPr>
                        <a:t>Taiwan</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u="none" strike="noStrike" kern="1200" dirty="0">
                          <a:solidFill>
                            <a:schemeClr val="tx1"/>
                          </a:solidFill>
                          <a:effectLst/>
                          <a:latin typeface="+mn-lt"/>
                          <a:ea typeface="+mn-ea"/>
                          <a:cs typeface="+mn-cs"/>
                        </a:rPr>
                        <a:t>       60,755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r>
                        <a:rPr lang="en-SG" sz="1000" u="none" strike="noStrike" kern="1200" dirty="0">
                          <a:solidFill>
                            <a:schemeClr val="tx1"/>
                          </a:solidFill>
                          <a:effectLst/>
                          <a:latin typeface="+mn-lt"/>
                          <a:ea typeface="+mn-ea"/>
                          <a:cs typeface="+mn-cs"/>
                        </a:rPr>
                        <a:t>     124,945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dirty="0"/>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09"/>
                  </a:ext>
                </a:extLst>
              </a:tr>
              <a:tr h="321349">
                <a:tc>
                  <a:txBody>
                    <a:bodyPr/>
                    <a:lstStyle/>
                    <a:p>
                      <a:pPr algn="ctr" fontAlgn="ctr"/>
                      <a:r>
                        <a:rPr lang="en-SG" sz="1400" b="1" u="none" strike="noStrike" kern="1200" dirty="0">
                          <a:solidFill>
                            <a:schemeClr val="tx1"/>
                          </a:solidFill>
                          <a:effectLst/>
                          <a:latin typeface="+mn-lt"/>
                          <a:ea typeface="+mn-ea"/>
                          <a:cs typeface="+mn-cs"/>
                        </a:rPr>
                        <a:t>INDIA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India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666,199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1,504,456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100" b="0" i="0" u="none" strike="noStrike" dirty="0">
                          <a:solidFill>
                            <a:srgbClr val="000000"/>
                          </a:solidFill>
                          <a:effectLst/>
                          <a:latin typeface="+mj-lt"/>
                        </a:rPr>
                        <a:t>666,199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100" b="0" i="0" u="none" strike="noStrike" dirty="0">
                          <a:solidFill>
                            <a:srgbClr val="000000"/>
                          </a:solidFill>
                          <a:effectLst/>
                          <a:latin typeface="+mj-lt"/>
                        </a:rPr>
                        <a:t>1,504,456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0"/>
                  </a:ext>
                </a:extLst>
              </a:tr>
              <a:tr h="321349">
                <a:tc rowSpan="2">
                  <a:txBody>
                    <a:bodyPr/>
                    <a:lstStyle/>
                    <a:p>
                      <a:pPr algn="ctr" fontAlgn="ctr"/>
                      <a:r>
                        <a:rPr lang="en-SG" sz="1400" b="1" i="0" u="none" strike="noStrike" dirty="0">
                          <a:solidFill>
                            <a:srgbClr val="000000"/>
                          </a:solidFill>
                          <a:effectLst/>
                          <a:latin typeface="+mj-lt"/>
                        </a:rPr>
                        <a:t>ANZ</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Australia</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59,109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253,145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2">
                  <a:txBody>
                    <a:bodyPr/>
                    <a:lstStyle/>
                    <a:p>
                      <a:pPr algn="ctr" fontAlgn="ctr"/>
                      <a:r>
                        <a:rPr lang="en-SG" sz="1100" b="0" i="0" u="none" strike="noStrike" dirty="0">
                          <a:solidFill>
                            <a:srgbClr val="000000"/>
                          </a:solidFill>
                          <a:effectLst/>
                          <a:latin typeface="+mj-lt"/>
                        </a:rPr>
                        <a:t>60,718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rowSpan="2">
                  <a:txBody>
                    <a:bodyPr/>
                    <a:lstStyle/>
                    <a:p>
                      <a:pPr algn="ctr" fontAlgn="ctr"/>
                      <a:r>
                        <a:rPr lang="en-SG" sz="1100" b="0" i="0" u="none" strike="noStrike" dirty="0">
                          <a:solidFill>
                            <a:srgbClr val="000000"/>
                          </a:solidFill>
                          <a:effectLst/>
                          <a:latin typeface="+mj-lt"/>
                        </a:rPr>
                        <a:t>260,276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1"/>
                  </a:ext>
                </a:extLst>
              </a:tr>
              <a:tr h="321349">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a:solidFill>
                            <a:srgbClr val="000000"/>
                          </a:solidFill>
                          <a:effectLst/>
                          <a:latin typeface="+mj-lt"/>
                        </a:rPr>
                        <a:t>New Zealand</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a:solidFill>
                            <a:srgbClr val="000000"/>
                          </a:solidFill>
                          <a:effectLst/>
                          <a:latin typeface="+mj-lt"/>
                        </a:rPr>
                        <a:t>         1,609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000" b="0" i="0" u="none" strike="noStrike" dirty="0">
                          <a:solidFill>
                            <a:srgbClr val="000000"/>
                          </a:solidFill>
                          <a:effectLst/>
                          <a:latin typeface="+mj-lt"/>
                        </a:rPr>
                        <a:t>          7,131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vMerge="1">
                  <a:txBody>
                    <a:bodyPr/>
                    <a:lstStyle/>
                    <a:p>
                      <a:endParaRPr lang="en-SG"/>
                    </a:p>
                  </a:txBody>
                  <a:tcP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2"/>
                  </a:ext>
                </a:extLst>
              </a:tr>
              <a:tr h="60068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SG" sz="1400" b="1" u="none" strike="noStrike" kern="1200" dirty="0">
                          <a:solidFill>
                            <a:schemeClr val="tx1"/>
                          </a:solidFill>
                          <a:effectLst/>
                          <a:latin typeface="+mn-lt"/>
                          <a:ea typeface="+mn-ea"/>
                          <a:cs typeface="+mn-cs"/>
                        </a:rPr>
                        <a:t>OTHER</a:t>
                      </a:r>
                      <a:r>
                        <a:rPr lang="en-SG" sz="1400" b="1" u="none" strike="noStrike" kern="1200" baseline="0" dirty="0">
                          <a:solidFill>
                            <a:schemeClr val="tx1"/>
                          </a:solidFill>
                          <a:effectLst/>
                          <a:latin typeface="+mn-lt"/>
                          <a:ea typeface="+mn-ea"/>
                          <a:cs typeface="+mn-cs"/>
                        </a:rPr>
                        <a:t> ASIA</a:t>
                      </a:r>
                      <a:endParaRPr lang="en-SG" sz="1400" b="1"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SG" sz="1000" u="none" strike="noStrike" kern="1200" dirty="0">
                          <a:solidFill>
                            <a:schemeClr val="tx1"/>
                          </a:solidFill>
                          <a:effectLst/>
                          <a:latin typeface="+mn-lt"/>
                          <a:ea typeface="+mn-ea"/>
                          <a:cs typeface="+mn-cs"/>
                        </a:rPr>
                        <a:t>Nepal, Bhutan, Bangladesh Pakistan, Sri Lanka, Maldives</a:t>
                      </a:r>
                    </a:p>
                    <a:p>
                      <a:pPr marL="0" marR="0" indent="0" algn="ctr" defTabSz="914400" rtl="0" eaLnBrk="1" fontAlgn="ctr" latinLnBrk="0" hangingPunct="1">
                        <a:lnSpc>
                          <a:spcPct val="100000"/>
                        </a:lnSpc>
                        <a:spcBef>
                          <a:spcPts val="0"/>
                        </a:spcBef>
                        <a:spcAft>
                          <a:spcPts val="0"/>
                        </a:spcAft>
                        <a:buClrTx/>
                        <a:buSzTx/>
                        <a:buFontTx/>
                        <a:buNone/>
                        <a:tabLst/>
                        <a:defRPr/>
                      </a:pPr>
                      <a:r>
                        <a:rPr lang="en-SG" sz="1000" u="none" strike="noStrike" kern="1200" dirty="0">
                          <a:solidFill>
                            <a:schemeClr val="tx1"/>
                          </a:solidFill>
                          <a:effectLst/>
                          <a:latin typeface="+mn-lt"/>
                          <a:ea typeface="+mn-ea"/>
                          <a:cs typeface="+mn-cs"/>
                        </a:rPr>
                        <a:t>Brunei, Cambodia, Laos</a:t>
                      </a:r>
                    </a:p>
                    <a:p>
                      <a:pPr marL="0" algn="ctr" defTabSz="914400" rtl="0" eaLnBrk="1" fontAlgn="ctr" latinLnBrk="0" hangingPunct="1"/>
                      <a:r>
                        <a:rPr lang="en-SG" sz="1000" u="none" strike="noStrike" kern="1200" dirty="0">
                          <a:solidFill>
                            <a:schemeClr val="tx1"/>
                          </a:solidFill>
                          <a:effectLst/>
                          <a:latin typeface="+mn-lt"/>
                          <a:ea typeface="+mn-ea"/>
                          <a:cs typeface="+mn-cs"/>
                        </a:rPr>
                        <a:t>Myanmar, Papua New Guinea</a:t>
                      </a:r>
                      <a:r>
                        <a:rPr lang="en-SG" sz="1000" u="none" strike="noStrike" kern="1200" baseline="0" dirty="0">
                          <a:solidFill>
                            <a:schemeClr val="tx1"/>
                          </a:solidFill>
                          <a:effectLst/>
                          <a:latin typeface="+mn-lt"/>
                          <a:ea typeface="+mn-ea"/>
                          <a:cs typeface="+mn-cs"/>
                        </a:rPr>
                        <a:t> </a:t>
                      </a:r>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b"/>
                      <a:r>
                        <a:rPr lang="en-SG" sz="1100" b="0" i="0" u="none" strike="noStrike" dirty="0">
                          <a:solidFill>
                            <a:srgbClr val="000000"/>
                          </a:solidFill>
                          <a:effectLst/>
                          <a:latin typeface="+mj-lt"/>
                        </a:rPr>
                        <a:t>16,581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b"/>
                      <a:r>
                        <a:rPr lang="en-SG" sz="1100" b="0" i="0" u="none" strike="noStrike" dirty="0">
                          <a:solidFill>
                            <a:srgbClr val="000000"/>
                          </a:solidFill>
                          <a:effectLst/>
                          <a:latin typeface="+mj-lt"/>
                        </a:rPr>
                        <a:t>29,849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3"/>
                  </a:ext>
                </a:extLst>
              </a:tr>
              <a:tr h="321349">
                <a:tc>
                  <a:txBody>
                    <a:bodyPr/>
                    <a:lstStyle/>
                    <a:p>
                      <a:pPr marL="0" algn="ctr" defTabSz="914400" rtl="0" eaLnBrk="1" fontAlgn="ctr" latinLnBrk="0" hangingPunct="1"/>
                      <a:r>
                        <a:rPr lang="en-US" sz="1600" b="1" u="none" strike="noStrike" kern="1200" dirty="0">
                          <a:solidFill>
                            <a:schemeClr val="tx1"/>
                          </a:solidFill>
                          <a:effectLst/>
                          <a:latin typeface="+mn-lt"/>
                          <a:ea typeface="+mn-ea"/>
                          <a:cs typeface="+mn-cs"/>
                        </a:rPr>
                        <a:t>TOTAL</a:t>
                      </a:r>
                      <a:endParaRPr lang="en-SG" sz="1600" b="1"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marL="0" algn="ctr" defTabSz="914400" rtl="0" eaLnBrk="1" fontAlgn="ctr" latinLnBrk="0" hangingPunct="1"/>
                      <a:endParaRPr lang="en-SG" sz="1000" u="none" strike="noStrike" kern="1200" dirty="0">
                        <a:solidFill>
                          <a:schemeClr val="tx1"/>
                        </a:solidFill>
                        <a:effectLst/>
                        <a:latin typeface="+mn-lt"/>
                        <a:ea typeface="+mn-ea"/>
                        <a:cs typeface="+mn-cs"/>
                      </a:endParaRP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200" b="1" i="0" u="none" strike="noStrike" dirty="0">
                          <a:solidFill>
                            <a:srgbClr val="000000"/>
                          </a:solidFill>
                          <a:effectLst/>
                          <a:latin typeface="+mj-lt"/>
                        </a:rPr>
                        <a:t>1,522,383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tc>
                  <a:txBody>
                    <a:bodyPr/>
                    <a:lstStyle/>
                    <a:p>
                      <a:pPr algn="ctr" fontAlgn="ctr"/>
                      <a:r>
                        <a:rPr lang="en-SG" sz="1200" b="1" i="0" u="none" strike="noStrike" dirty="0">
                          <a:solidFill>
                            <a:srgbClr val="000000"/>
                          </a:solidFill>
                          <a:effectLst/>
                          <a:latin typeface="+mj-lt"/>
                        </a:rPr>
                        <a:t>3,500,667 </a:t>
                      </a:r>
                    </a:p>
                  </a:txBody>
                  <a:tcPr marL="9525" marR="9525" marT="9525" marB="0" anchor="ctr">
                    <a:lnL w="9525" cap="flat" cmpd="sng" algn="ctr">
                      <a:solidFill>
                        <a:schemeClr val="bg1">
                          <a:lumMod val="95000"/>
                        </a:schemeClr>
                      </a:solidFill>
                      <a:prstDash val="sysDot"/>
                      <a:round/>
                      <a:headEnd type="none" w="med" len="med"/>
                      <a:tailEnd type="none" w="med" len="med"/>
                    </a:lnL>
                    <a:lnR w="9525" cap="flat" cmpd="sng" algn="ctr">
                      <a:solidFill>
                        <a:schemeClr val="bg1">
                          <a:lumMod val="95000"/>
                        </a:schemeClr>
                      </a:solidFill>
                      <a:prstDash val="sysDot"/>
                      <a:round/>
                      <a:headEnd type="none" w="med" len="med"/>
                      <a:tailEnd type="none" w="med" len="med"/>
                    </a:lnR>
                    <a:lnT w="9525" cap="flat" cmpd="sng" algn="ctr">
                      <a:solidFill>
                        <a:schemeClr val="bg1">
                          <a:lumMod val="95000"/>
                        </a:schemeClr>
                      </a:solidFill>
                      <a:prstDash val="sysDot"/>
                      <a:round/>
                      <a:headEnd type="none" w="med" len="med"/>
                      <a:tailEnd type="none" w="med" len="med"/>
                    </a:lnT>
                    <a:lnB w="9525" cap="flat" cmpd="sng" algn="ctr">
                      <a:solidFill>
                        <a:schemeClr val="bg1">
                          <a:lumMod val="95000"/>
                        </a:schemeClr>
                      </a:solidFill>
                      <a:prstDash val="sysDot"/>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9" name="Title 1"/>
          <p:cNvSpPr>
            <a:spLocks noGrp="1"/>
          </p:cNvSpPr>
          <p:nvPr>
            <p:ph type="title"/>
          </p:nvPr>
        </p:nvSpPr>
        <p:spPr>
          <a:xfrm>
            <a:off x="237030" y="162363"/>
            <a:ext cx="6840538" cy="1008063"/>
          </a:xfrm>
        </p:spPr>
        <p:txBody>
          <a:bodyPr anchor="ctr"/>
          <a:lstStyle/>
          <a:p>
            <a:r>
              <a:rPr lang="en-SG" altLang="en-US" b="1" dirty="0"/>
              <a:t>B2B DATABASE COUNTS</a:t>
            </a:r>
            <a:br>
              <a:rPr lang="en-SG" altLang="en-US" b="1" dirty="0"/>
            </a:br>
            <a:r>
              <a:rPr lang="en-SG" altLang="en-US" sz="1600" cap="all" dirty="0"/>
              <a:t>Maximize Your Prospecting Efforts</a:t>
            </a:r>
            <a:endParaRPr lang="en-SG" sz="2000" cap="all" dirty="0"/>
          </a:p>
        </p:txBody>
      </p:sp>
    </p:spTree>
    <p:extLst>
      <p:ext uri="{BB962C8B-B14F-4D97-AF65-F5344CB8AC3E}">
        <p14:creationId xmlns:p14="http://schemas.microsoft.com/office/powerpoint/2010/main" val="1817366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Text Box 5"/>
          <p:cNvSpPr txBox="1">
            <a:spLocks noChangeArrowheads="1"/>
          </p:cNvSpPr>
          <p:nvPr/>
        </p:nvSpPr>
        <p:spPr bwMode="auto">
          <a:xfrm>
            <a:off x="5257800" y="3200400"/>
            <a:ext cx="236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en-US">
              <a:latin typeface="Tahoma" pitchFamily="34" charset="0"/>
            </a:endParaRPr>
          </a:p>
        </p:txBody>
      </p:sp>
      <p:sp>
        <p:nvSpPr>
          <p:cNvPr id="8" name="Title 1"/>
          <p:cNvSpPr>
            <a:spLocks noGrp="1"/>
          </p:cNvSpPr>
          <p:nvPr>
            <p:ph type="title"/>
          </p:nvPr>
        </p:nvSpPr>
        <p:spPr>
          <a:xfrm>
            <a:off x="237030" y="162363"/>
            <a:ext cx="6840538" cy="1008063"/>
          </a:xfrm>
        </p:spPr>
        <p:txBody>
          <a:bodyPr anchor="ctr"/>
          <a:lstStyle/>
          <a:p>
            <a:r>
              <a:rPr lang="en-SG" altLang="en-US" sz="3400" b="1" dirty="0"/>
              <a:t>CALL CENTRE </a:t>
            </a:r>
            <a:br>
              <a:rPr lang="en-SG" altLang="en-US" b="1" dirty="0"/>
            </a:br>
            <a:r>
              <a:rPr lang="en-SG" altLang="en-US" sz="1800" cap="all" dirty="0"/>
              <a:t>Inbound &amp; Outbound </a:t>
            </a:r>
            <a:endParaRPr lang="en-SG" sz="2000" cap="all" dirty="0"/>
          </a:p>
        </p:txBody>
      </p:sp>
      <p:pic>
        <p:nvPicPr>
          <p:cNvPr id="9" name="Picture 3" descr="C:\Users\Raj\Pictures\Web Images\freedigitalphotoes\ID-10041381.jpg"/>
          <p:cNvPicPr>
            <a:picLocks noChangeAspect="1" noChangeArrowheads="1"/>
          </p:cNvPicPr>
          <p:nvPr/>
        </p:nvPicPr>
        <p:blipFill rotWithShape="1">
          <a:blip r:embed="rId3">
            <a:extLst>
              <a:ext uri="{28A0092B-C50C-407E-A947-70E740481C1C}">
                <a14:useLocalDpi xmlns:a14="http://schemas.microsoft.com/office/drawing/2010/main" val="0"/>
              </a:ext>
            </a:extLst>
          </a:blip>
          <a:srcRect l="25843"/>
          <a:stretch/>
        </p:blipFill>
        <p:spPr bwMode="auto">
          <a:xfrm>
            <a:off x="6446117" y="1202993"/>
            <a:ext cx="2698770" cy="250840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79512" y="4149080"/>
            <a:ext cx="3951054" cy="2462213"/>
          </a:xfrm>
          <a:prstGeom prst="rect">
            <a:avLst/>
          </a:prstGeom>
          <a:noFill/>
        </p:spPr>
        <p:txBody>
          <a:bodyPr wrap="square" rtlCol="0">
            <a:spAutoFit/>
          </a:bodyPr>
          <a:lstStyle/>
          <a:p>
            <a:pPr marL="171450" indent="-171450" algn="l">
              <a:buFont typeface="Book Antiqua" pitchFamily="18" charset="0"/>
              <a:buChar char="†"/>
            </a:pPr>
            <a:r>
              <a:rPr lang="en-SG" sz="1400" b="1" dirty="0">
                <a:latin typeface="+mj-lt"/>
              </a:rPr>
              <a:t>Customer Services </a:t>
            </a:r>
            <a:r>
              <a:rPr lang="en-SG" sz="1400" dirty="0">
                <a:latin typeface="+mj-lt"/>
              </a:rPr>
              <a:t>-  Enhance your customer's level of satisfaction</a:t>
            </a:r>
          </a:p>
          <a:p>
            <a:pPr marL="171450" indent="-171450" algn="l">
              <a:buFont typeface="Book Antiqua" pitchFamily="18" charset="0"/>
              <a:buChar char="†"/>
            </a:pPr>
            <a:r>
              <a:rPr lang="en-SG" sz="1400" b="1" dirty="0">
                <a:latin typeface="+mj-lt"/>
              </a:rPr>
              <a:t>Sales and Upsells </a:t>
            </a:r>
            <a:r>
              <a:rPr lang="en-SG" sz="1400" dirty="0">
                <a:latin typeface="+mj-lt"/>
              </a:rPr>
              <a:t>– Maximise your sales potential</a:t>
            </a:r>
          </a:p>
          <a:p>
            <a:pPr marL="171450" indent="-171450" algn="l">
              <a:buFont typeface="Book Antiqua" pitchFamily="18" charset="0"/>
              <a:buChar char="†"/>
            </a:pPr>
            <a:r>
              <a:rPr lang="en-SG" sz="1400" b="1" dirty="0">
                <a:latin typeface="+mj-lt"/>
              </a:rPr>
              <a:t>Tech Support </a:t>
            </a:r>
            <a:r>
              <a:rPr lang="en-SG" sz="1400" dirty="0">
                <a:latin typeface="+mj-lt"/>
              </a:rPr>
              <a:t>- Assist your customers in solving specific problems </a:t>
            </a:r>
          </a:p>
          <a:p>
            <a:pPr marL="171450" indent="-171450" algn="l">
              <a:buFont typeface="Book Antiqua" pitchFamily="18" charset="0"/>
              <a:buChar char="†"/>
            </a:pPr>
            <a:r>
              <a:rPr lang="en-SG" sz="1400" b="1" dirty="0">
                <a:latin typeface="+mj-lt"/>
              </a:rPr>
              <a:t>Help Desk Services </a:t>
            </a:r>
            <a:r>
              <a:rPr lang="en-SG" sz="1400" dirty="0">
                <a:latin typeface="+mj-lt"/>
              </a:rPr>
              <a:t>- Answer common enquiries about your products or services</a:t>
            </a:r>
          </a:p>
          <a:p>
            <a:pPr marL="171450" indent="-171450" algn="l">
              <a:buFont typeface="Book Antiqua" pitchFamily="18" charset="0"/>
              <a:buChar char="†"/>
            </a:pPr>
            <a:r>
              <a:rPr lang="en-SG" sz="1400" b="1" dirty="0">
                <a:latin typeface="+mj-lt"/>
              </a:rPr>
              <a:t>Dedicated Hotline  - </a:t>
            </a:r>
            <a:r>
              <a:rPr lang="en-SG" sz="1400" dirty="0">
                <a:latin typeface="+mj-lt"/>
              </a:rPr>
              <a:t>Hotline  support for a period of time or for a long term basis</a:t>
            </a:r>
          </a:p>
          <a:p>
            <a:pPr algn="l"/>
            <a:r>
              <a:rPr lang="en-SG" sz="1400" dirty="0">
                <a:latin typeface="+mj-lt"/>
              </a:rPr>
              <a:t> </a:t>
            </a:r>
          </a:p>
        </p:txBody>
      </p:sp>
      <p:sp>
        <p:nvSpPr>
          <p:cNvPr id="12" name="Rectangle 11"/>
          <p:cNvSpPr/>
          <p:nvPr/>
        </p:nvSpPr>
        <p:spPr>
          <a:xfrm>
            <a:off x="247856" y="3590602"/>
            <a:ext cx="4220915" cy="434199"/>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000" dirty="0">
                <a:solidFill>
                  <a:schemeClr val="tx1"/>
                </a:solidFill>
              </a:rPr>
              <a:t>INBOUND SERVICES</a:t>
            </a:r>
            <a:endParaRPr lang="en-SG" sz="2000" dirty="0">
              <a:solidFill>
                <a:schemeClr val="tx1"/>
              </a:solidFill>
            </a:endParaRPr>
          </a:p>
        </p:txBody>
      </p:sp>
      <p:sp>
        <p:nvSpPr>
          <p:cNvPr id="14" name="Rectangle 13"/>
          <p:cNvSpPr/>
          <p:nvPr/>
        </p:nvSpPr>
        <p:spPr>
          <a:xfrm>
            <a:off x="4572000" y="3590601"/>
            <a:ext cx="4577292" cy="434199"/>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000" dirty="0">
                <a:solidFill>
                  <a:schemeClr val="tx1"/>
                </a:solidFill>
              </a:rPr>
              <a:t>OUTBOUND SERVICES</a:t>
            </a:r>
            <a:endParaRPr lang="en-SG" sz="2000" dirty="0">
              <a:solidFill>
                <a:schemeClr val="tx1"/>
              </a:solidFill>
            </a:endParaRPr>
          </a:p>
        </p:txBody>
      </p:sp>
      <p:sp>
        <p:nvSpPr>
          <p:cNvPr id="15" name="TextBox 14"/>
          <p:cNvSpPr txBox="1"/>
          <p:nvPr/>
        </p:nvSpPr>
        <p:spPr>
          <a:xfrm>
            <a:off x="4572000" y="4136646"/>
            <a:ext cx="4445876" cy="2462213"/>
          </a:xfrm>
          <a:prstGeom prst="rect">
            <a:avLst/>
          </a:prstGeom>
          <a:noFill/>
        </p:spPr>
        <p:txBody>
          <a:bodyPr wrap="square" rtlCol="0">
            <a:spAutoFit/>
          </a:bodyPr>
          <a:lstStyle/>
          <a:p>
            <a:pPr marL="171450" indent="-171450" algn="l">
              <a:buFont typeface="Book Antiqua" pitchFamily="18" charset="0"/>
              <a:buChar char="†"/>
            </a:pPr>
            <a:r>
              <a:rPr lang="en-SG" sz="1400" b="1" dirty="0">
                <a:latin typeface="+mj-lt"/>
              </a:rPr>
              <a:t>Lead Generation </a:t>
            </a:r>
            <a:r>
              <a:rPr lang="en-SG" sz="1400" dirty="0">
                <a:latin typeface="+mj-lt"/>
              </a:rPr>
              <a:t>- Gather data on prospective consumer interest on your products or services</a:t>
            </a:r>
          </a:p>
          <a:p>
            <a:pPr marL="171450" indent="-171450" algn="l">
              <a:buFont typeface="Book Antiqua" pitchFamily="18" charset="0"/>
              <a:buChar char="†"/>
            </a:pPr>
            <a:r>
              <a:rPr lang="en-SG" sz="1400" b="1" dirty="0">
                <a:latin typeface="+mj-lt"/>
              </a:rPr>
              <a:t>Database Updating and Profiling </a:t>
            </a:r>
            <a:r>
              <a:rPr lang="en-SG" sz="1400" dirty="0">
                <a:latin typeface="+mj-lt"/>
              </a:rPr>
              <a:t>– Deep profiling of your customers and prospects</a:t>
            </a:r>
          </a:p>
          <a:p>
            <a:pPr marL="171450" indent="-171450" algn="l">
              <a:buFont typeface="Book Antiqua" pitchFamily="18" charset="0"/>
              <a:buChar char="†"/>
            </a:pPr>
            <a:r>
              <a:rPr lang="en-SG" sz="1400" b="1" dirty="0">
                <a:latin typeface="+mj-lt"/>
              </a:rPr>
              <a:t>Event Invitation </a:t>
            </a:r>
            <a:r>
              <a:rPr lang="en-SG" sz="1400" dirty="0">
                <a:latin typeface="+mj-lt"/>
              </a:rPr>
              <a:t>– Enhance responses for your marketing and networking events</a:t>
            </a:r>
          </a:p>
          <a:p>
            <a:pPr marL="171450" indent="-171450" algn="l">
              <a:buFont typeface="Book Antiqua" pitchFamily="18" charset="0"/>
              <a:buChar char="†"/>
            </a:pPr>
            <a:r>
              <a:rPr lang="en-SG" sz="1400" b="1" dirty="0">
                <a:latin typeface="+mj-lt"/>
              </a:rPr>
              <a:t>Appointment Setting</a:t>
            </a:r>
            <a:r>
              <a:rPr lang="en-SG" sz="1400" dirty="0">
                <a:latin typeface="+mj-lt"/>
              </a:rPr>
              <a:t> – An effective sales support for your sales personnel </a:t>
            </a:r>
          </a:p>
          <a:p>
            <a:pPr marL="171450" indent="-171450" algn="l">
              <a:buFont typeface="Book Antiqua" pitchFamily="18" charset="0"/>
              <a:buChar char="†"/>
            </a:pPr>
            <a:r>
              <a:rPr lang="en-SG" sz="1400" b="1" dirty="0">
                <a:latin typeface="+mj-lt"/>
              </a:rPr>
              <a:t>Market Research</a:t>
            </a:r>
            <a:r>
              <a:rPr lang="en-SG" sz="1400" dirty="0">
                <a:latin typeface="+mj-lt"/>
              </a:rPr>
              <a:t> - Gathering, recording and analyzing data about your customers, your competitors and your product's niche market </a:t>
            </a:r>
          </a:p>
        </p:txBody>
      </p:sp>
      <p:sp>
        <p:nvSpPr>
          <p:cNvPr id="13" name="TextBox 12"/>
          <p:cNvSpPr txBox="1"/>
          <p:nvPr/>
        </p:nvSpPr>
        <p:spPr>
          <a:xfrm>
            <a:off x="247857" y="1795597"/>
            <a:ext cx="4220915" cy="1631216"/>
          </a:xfrm>
          <a:prstGeom prst="rect">
            <a:avLst/>
          </a:prstGeom>
          <a:noFill/>
        </p:spPr>
        <p:txBody>
          <a:bodyPr wrap="square" rtlCol="0">
            <a:spAutoFit/>
          </a:bodyPr>
          <a:lstStyle/>
          <a:p>
            <a:pPr marL="342900" indent="-342900" algn="l">
              <a:buFont typeface="Century Gothic" panose="020B0502020202020204" pitchFamily="34" charset="0"/>
              <a:buChar char="†"/>
            </a:pPr>
            <a:r>
              <a:rPr lang="en-US" sz="2000" dirty="0">
                <a:latin typeface="+mj-lt"/>
              </a:rPr>
              <a:t>800,000 +	</a:t>
            </a:r>
            <a:r>
              <a:rPr lang="en-US" sz="1400" dirty="0">
                <a:latin typeface="+mj-lt"/>
              </a:rPr>
              <a:t>Phone calls a year  </a:t>
            </a:r>
          </a:p>
          <a:p>
            <a:pPr marL="342900" indent="-342900" algn="l">
              <a:buFont typeface="Century Gothic" panose="020B0502020202020204" pitchFamily="34" charset="0"/>
              <a:buChar char="†"/>
            </a:pPr>
            <a:r>
              <a:rPr lang="en-US" sz="2000" dirty="0">
                <a:latin typeface="+mj-lt"/>
              </a:rPr>
              <a:t>180 		</a:t>
            </a:r>
            <a:r>
              <a:rPr lang="en-US" sz="1400" dirty="0">
                <a:latin typeface="+mj-lt"/>
              </a:rPr>
              <a:t>Agents – Seats </a:t>
            </a:r>
            <a:endParaRPr lang="en-US" sz="2000" dirty="0">
              <a:latin typeface="+mj-lt"/>
            </a:endParaRPr>
          </a:p>
          <a:p>
            <a:pPr marL="342900" indent="-342900" algn="l">
              <a:buFont typeface="Century Gothic" panose="020B0502020202020204" pitchFamily="34" charset="0"/>
              <a:buChar char="†"/>
            </a:pPr>
            <a:r>
              <a:rPr lang="en-US" sz="2000" dirty="0">
                <a:latin typeface="+mj-lt"/>
              </a:rPr>
              <a:t>15 		</a:t>
            </a:r>
            <a:r>
              <a:rPr lang="en-US" sz="1400" dirty="0">
                <a:latin typeface="+mj-lt"/>
              </a:rPr>
              <a:t>Languages   </a:t>
            </a:r>
          </a:p>
          <a:p>
            <a:pPr marL="342900" indent="-342900" algn="l">
              <a:buFont typeface="Century Gothic" panose="020B0502020202020204" pitchFamily="34" charset="0"/>
              <a:buChar char="†"/>
            </a:pPr>
            <a:r>
              <a:rPr lang="en-US" sz="2000" dirty="0">
                <a:latin typeface="+mj-lt"/>
              </a:rPr>
              <a:t>8 		</a:t>
            </a:r>
            <a:r>
              <a:rPr lang="en-US" sz="1400" dirty="0">
                <a:latin typeface="+mj-lt"/>
              </a:rPr>
              <a:t>Locations in Asia</a:t>
            </a:r>
          </a:p>
          <a:p>
            <a:pPr marL="342900" indent="-342900" algn="l">
              <a:buFont typeface="Century Gothic" panose="020B0502020202020204" pitchFamily="34" charset="0"/>
              <a:buChar char="†"/>
            </a:pPr>
            <a:r>
              <a:rPr lang="en-US" sz="2000" dirty="0">
                <a:latin typeface="+mj-lt"/>
              </a:rPr>
              <a:t>5 	</a:t>
            </a:r>
            <a:r>
              <a:rPr lang="en-US" sz="1400" dirty="0">
                <a:latin typeface="+mj-lt"/>
              </a:rPr>
              <a:t>	Different Time Zones </a:t>
            </a:r>
          </a:p>
        </p:txBody>
      </p:sp>
      <p:sp>
        <p:nvSpPr>
          <p:cNvPr id="17" name="Rectangle 16"/>
          <p:cNvSpPr/>
          <p:nvPr/>
        </p:nvSpPr>
        <p:spPr>
          <a:xfrm>
            <a:off x="247857" y="1383753"/>
            <a:ext cx="4220915" cy="411843"/>
          </a:xfrm>
          <a:prstGeom prst="rect">
            <a:avLst/>
          </a:prstGeom>
          <a:gradFill flip="none" rotWithShape="1">
            <a:gsLst>
              <a:gs pos="0">
                <a:srgbClr val="81CFD5">
                  <a:shade val="30000"/>
                  <a:satMod val="115000"/>
                </a:srgbClr>
              </a:gs>
              <a:gs pos="50000">
                <a:srgbClr val="81CFD5">
                  <a:shade val="67500"/>
                  <a:satMod val="115000"/>
                </a:srgbClr>
              </a:gs>
              <a:gs pos="100000">
                <a:srgbClr val="81CFD5">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SG" sz="2000" b="1" dirty="0">
              <a:solidFill>
                <a:schemeClr val="tx1">
                  <a:lumMod val="75000"/>
                  <a:lumOff val="25000"/>
                </a:schemeClr>
              </a:solidFill>
            </a:endParaRPr>
          </a:p>
        </p:txBody>
      </p:sp>
      <p:sp>
        <p:nvSpPr>
          <p:cNvPr id="18" name="TextBox 17"/>
          <p:cNvSpPr txBox="1"/>
          <p:nvPr/>
        </p:nvSpPr>
        <p:spPr>
          <a:xfrm>
            <a:off x="258971" y="1404289"/>
            <a:ext cx="1824538" cy="400110"/>
          </a:xfrm>
          <a:prstGeom prst="rect">
            <a:avLst/>
          </a:prstGeom>
          <a:noFill/>
        </p:spPr>
        <p:txBody>
          <a:bodyPr wrap="none" rtlCol="0">
            <a:spAutoFit/>
          </a:bodyPr>
          <a:lstStyle/>
          <a:p>
            <a:r>
              <a:rPr lang="en-US" sz="2000" dirty="0">
                <a:solidFill>
                  <a:schemeClr val="tx1">
                    <a:lumMod val="75000"/>
                    <a:lumOff val="25000"/>
                  </a:schemeClr>
                </a:solidFill>
                <a:latin typeface="+mj-lt"/>
              </a:rPr>
              <a:t>QUICK FACTS</a:t>
            </a:r>
            <a:endParaRPr lang="en-SG" sz="2000" dirty="0">
              <a:solidFill>
                <a:schemeClr val="tx1">
                  <a:lumMod val="75000"/>
                  <a:lumOff val="25000"/>
                </a:schemeClr>
              </a:solidFill>
              <a:latin typeface="+mj-lt"/>
            </a:endParaRPr>
          </a:p>
        </p:txBody>
      </p:sp>
      <p:sp>
        <p:nvSpPr>
          <p:cNvPr id="2" name="Cloud Callout 1"/>
          <p:cNvSpPr/>
          <p:nvPr/>
        </p:nvSpPr>
        <p:spPr bwMode="auto">
          <a:xfrm flipH="1">
            <a:off x="4468772" y="1202993"/>
            <a:ext cx="2865474" cy="1926013"/>
          </a:xfrm>
          <a:prstGeom prst="cloudCallout">
            <a:avLst/>
          </a:prstGeom>
          <a:solidFill>
            <a:srgbClr val="81CFD5"/>
          </a:solid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SG" sz="24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6" name="Rectangle 15"/>
          <p:cNvSpPr/>
          <p:nvPr/>
        </p:nvSpPr>
        <p:spPr>
          <a:xfrm>
            <a:off x="4816549" y="1473113"/>
            <a:ext cx="2275373" cy="1292662"/>
          </a:xfrm>
          <a:prstGeom prst="rect">
            <a:avLst/>
          </a:prstGeom>
        </p:spPr>
        <p:txBody>
          <a:bodyPr wrap="square">
            <a:spAutoFit/>
          </a:bodyPr>
          <a:lstStyle/>
          <a:p>
            <a:pPr algn="ctr"/>
            <a:r>
              <a:rPr lang="en-US" sz="1300" dirty="0">
                <a:latin typeface="+mj-lt"/>
              </a:rPr>
              <a:t>Outsource your call center needs to CNCData &amp; concentrate on your core competence to stay ahead of competition</a:t>
            </a:r>
            <a:endParaRPr lang="en-SG" sz="1300" dirty="0">
              <a:latin typeface="+mj-lt"/>
            </a:endParaRPr>
          </a:p>
        </p:txBody>
      </p:sp>
    </p:spTree>
    <p:extLst>
      <p:ext uri="{BB962C8B-B14F-4D97-AF65-F5344CB8AC3E}">
        <p14:creationId xmlns:p14="http://schemas.microsoft.com/office/powerpoint/2010/main" val="396009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37030" y="162363"/>
            <a:ext cx="6840538" cy="1008063"/>
          </a:xfrm>
        </p:spPr>
        <p:txBody>
          <a:bodyPr anchor="ctr"/>
          <a:lstStyle/>
          <a:p>
            <a:r>
              <a:rPr lang="en-SG" altLang="en-US" sz="3400" b="1" dirty="0"/>
              <a:t>CALL CENTRE CAPACITY </a:t>
            </a:r>
            <a:br>
              <a:rPr lang="en-SG" altLang="en-US" b="1" dirty="0"/>
            </a:br>
            <a:r>
              <a:rPr lang="en-SG" altLang="en-US" sz="1900" cap="all" dirty="0"/>
              <a:t>local call centre with local touch</a:t>
            </a:r>
            <a:endParaRPr lang="en-SG" sz="1900" cap="all" dirty="0"/>
          </a:p>
        </p:txBody>
      </p:sp>
      <p:graphicFrame>
        <p:nvGraphicFramePr>
          <p:cNvPr id="2" name="Table 1"/>
          <p:cNvGraphicFramePr>
            <a:graphicFrameLocks noGrp="1"/>
          </p:cNvGraphicFramePr>
          <p:nvPr>
            <p:extLst/>
          </p:nvPr>
        </p:nvGraphicFramePr>
        <p:xfrm>
          <a:off x="257655" y="1614637"/>
          <a:ext cx="8628690" cy="4479073"/>
        </p:xfrm>
        <a:graphic>
          <a:graphicData uri="http://schemas.openxmlformats.org/drawingml/2006/table">
            <a:tbl>
              <a:tblPr firstRow="1" firstCol="1" bandRow="1">
                <a:tableStyleId>{00A15C55-8517-42AA-B614-E9B94910E393}</a:tableStyleId>
              </a:tblPr>
              <a:tblGrid>
                <a:gridCol w="1018430">
                  <a:extLst>
                    <a:ext uri="{9D8B030D-6E8A-4147-A177-3AD203B41FA5}">
                      <a16:colId xmlns:a16="http://schemas.microsoft.com/office/drawing/2014/main" val="20000"/>
                    </a:ext>
                  </a:extLst>
                </a:gridCol>
                <a:gridCol w="1147205">
                  <a:extLst>
                    <a:ext uri="{9D8B030D-6E8A-4147-A177-3AD203B41FA5}">
                      <a16:colId xmlns:a16="http://schemas.microsoft.com/office/drawing/2014/main" val="20001"/>
                    </a:ext>
                  </a:extLst>
                </a:gridCol>
                <a:gridCol w="1247282">
                  <a:extLst>
                    <a:ext uri="{9D8B030D-6E8A-4147-A177-3AD203B41FA5}">
                      <a16:colId xmlns:a16="http://schemas.microsoft.com/office/drawing/2014/main" val="20002"/>
                    </a:ext>
                  </a:extLst>
                </a:gridCol>
                <a:gridCol w="1147941">
                  <a:extLst>
                    <a:ext uri="{9D8B030D-6E8A-4147-A177-3AD203B41FA5}">
                      <a16:colId xmlns:a16="http://schemas.microsoft.com/office/drawing/2014/main" val="20003"/>
                    </a:ext>
                  </a:extLst>
                </a:gridCol>
                <a:gridCol w="938221">
                  <a:extLst>
                    <a:ext uri="{9D8B030D-6E8A-4147-A177-3AD203B41FA5}">
                      <a16:colId xmlns:a16="http://schemas.microsoft.com/office/drawing/2014/main" val="20004"/>
                    </a:ext>
                  </a:extLst>
                </a:gridCol>
                <a:gridCol w="1043449">
                  <a:extLst>
                    <a:ext uri="{9D8B030D-6E8A-4147-A177-3AD203B41FA5}">
                      <a16:colId xmlns:a16="http://schemas.microsoft.com/office/drawing/2014/main" val="20005"/>
                    </a:ext>
                  </a:extLst>
                </a:gridCol>
                <a:gridCol w="938957">
                  <a:extLst>
                    <a:ext uri="{9D8B030D-6E8A-4147-A177-3AD203B41FA5}">
                      <a16:colId xmlns:a16="http://schemas.microsoft.com/office/drawing/2014/main" val="20006"/>
                    </a:ext>
                  </a:extLst>
                </a:gridCol>
                <a:gridCol w="1147205">
                  <a:extLst>
                    <a:ext uri="{9D8B030D-6E8A-4147-A177-3AD203B41FA5}">
                      <a16:colId xmlns:a16="http://schemas.microsoft.com/office/drawing/2014/main" val="20007"/>
                    </a:ext>
                  </a:extLst>
                </a:gridCol>
              </a:tblGrid>
              <a:tr h="605264">
                <a:tc>
                  <a:txBody>
                    <a:bodyPr/>
                    <a:lstStyle/>
                    <a:p>
                      <a:endParaRPr lang="en-SG" sz="1000" b="0" dirty="0">
                        <a:solidFill>
                          <a:schemeClr val="tx1"/>
                        </a:solidFill>
                        <a:effectLst/>
                        <a:latin typeface="+mj-lt"/>
                      </a:endParaRPr>
                    </a:p>
                  </a:txBody>
                  <a:tcPr marL="62971" marR="62971" marT="0" marB="0" anchor="ctr">
                    <a:solidFill>
                      <a:srgbClr val="81CFD5"/>
                    </a:solidFill>
                  </a:tcPr>
                </a:tc>
                <a:tc>
                  <a:txBody>
                    <a:bodyPr/>
                    <a:lstStyle/>
                    <a:p>
                      <a:pPr algn="ctr">
                        <a:lnSpc>
                          <a:spcPct val="115000"/>
                        </a:lnSpc>
                        <a:spcAft>
                          <a:spcPts val="0"/>
                        </a:spcAft>
                      </a:pPr>
                      <a:r>
                        <a:rPr lang="en-SG" sz="1200" b="1" dirty="0">
                          <a:solidFill>
                            <a:schemeClr val="tx1"/>
                          </a:solidFill>
                          <a:effectLst/>
                          <a:latin typeface="+mj-lt"/>
                        </a:rPr>
                        <a:t>SINGAPORE</a:t>
                      </a:r>
                      <a:endParaRPr lang="en-SG" sz="14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1200" b="1" dirty="0">
                          <a:solidFill>
                            <a:schemeClr val="tx1"/>
                          </a:solidFill>
                          <a:effectLst/>
                          <a:latin typeface="+mj-lt"/>
                        </a:rPr>
                        <a:t>MALAYSIA</a:t>
                      </a:r>
                      <a:endParaRPr lang="en-SG" sz="14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1200" b="1" dirty="0">
                          <a:solidFill>
                            <a:schemeClr val="tx1"/>
                          </a:solidFill>
                          <a:effectLst/>
                          <a:latin typeface="+mj-lt"/>
                        </a:rPr>
                        <a:t>PHILIPPINES</a:t>
                      </a:r>
                      <a:endParaRPr lang="en-SG" sz="14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1200" b="1" dirty="0">
                          <a:solidFill>
                            <a:schemeClr val="tx1"/>
                          </a:solidFill>
                          <a:effectLst/>
                          <a:latin typeface="+mj-lt"/>
                        </a:rPr>
                        <a:t>THAILAND</a:t>
                      </a:r>
                      <a:endParaRPr lang="en-SG" sz="14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1200" b="1" dirty="0">
                          <a:solidFill>
                            <a:schemeClr val="tx1"/>
                          </a:solidFill>
                          <a:effectLst/>
                          <a:latin typeface="+mj-lt"/>
                        </a:rPr>
                        <a:t>VIETNAM</a:t>
                      </a:r>
                      <a:endParaRPr lang="en-SG" sz="14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1200" b="1" dirty="0">
                          <a:solidFill>
                            <a:schemeClr val="tx1"/>
                          </a:solidFill>
                          <a:effectLst/>
                          <a:latin typeface="+mj-lt"/>
                        </a:rPr>
                        <a:t>INDIA</a:t>
                      </a:r>
                      <a:endParaRPr lang="en-SG" sz="14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1200" b="1" dirty="0">
                          <a:solidFill>
                            <a:schemeClr val="tx1"/>
                          </a:solidFill>
                          <a:effectLst/>
                          <a:latin typeface="+mj-lt"/>
                        </a:rPr>
                        <a:t>GREATER CHINA</a:t>
                      </a:r>
                      <a:endParaRPr lang="en-SG" sz="1400" b="1" dirty="0">
                        <a:solidFill>
                          <a:schemeClr val="tx1"/>
                        </a:solidFill>
                        <a:effectLst/>
                        <a:latin typeface="+mj-lt"/>
                        <a:ea typeface="Calibri"/>
                        <a:cs typeface="Times New Roman"/>
                      </a:endParaRPr>
                    </a:p>
                  </a:txBody>
                  <a:tcPr marL="62971" marR="62971" marT="0" marB="0" anchor="ctr">
                    <a:solidFill>
                      <a:srgbClr val="81CFD5"/>
                    </a:solidFill>
                  </a:tcPr>
                </a:tc>
                <a:extLst>
                  <a:ext uri="{0D108BD9-81ED-4DB2-BD59-A6C34878D82A}">
                    <a16:rowId xmlns:a16="http://schemas.microsoft.com/office/drawing/2014/main" val="10000"/>
                  </a:ext>
                </a:extLst>
              </a:tr>
              <a:tr h="501110">
                <a:tc>
                  <a:txBody>
                    <a:bodyPr/>
                    <a:lstStyle/>
                    <a:p>
                      <a:pPr algn="ctr">
                        <a:lnSpc>
                          <a:spcPct val="115000"/>
                        </a:lnSpc>
                        <a:spcAft>
                          <a:spcPts val="0"/>
                        </a:spcAft>
                      </a:pPr>
                      <a:r>
                        <a:rPr lang="en-SG" sz="1200" b="1" dirty="0">
                          <a:solidFill>
                            <a:schemeClr val="tx1"/>
                          </a:solidFill>
                          <a:effectLst/>
                          <a:latin typeface="+mj-lt"/>
                        </a:rPr>
                        <a:t>AGENTS</a:t>
                      </a:r>
                      <a:endParaRPr lang="en-SG" sz="12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dirty="0">
                          <a:solidFill>
                            <a:schemeClr val="tx1"/>
                          </a:solidFill>
                          <a:effectLst/>
                        </a:rPr>
                        <a:t>10</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US" sz="900" dirty="0">
                          <a:solidFill>
                            <a:schemeClr val="tx1"/>
                          </a:solidFill>
                          <a:effectLst/>
                          <a:latin typeface="+mn-lt"/>
                          <a:ea typeface="+mn-ea"/>
                          <a:cs typeface="+mn-cs"/>
                        </a:rPr>
                        <a:t>55</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US" sz="900" dirty="0">
                          <a:solidFill>
                            <a:schemeClr val="tx1"/>
                          </a:solidFill>
                          <a:effectLst/>
                        </a:rPr>
                        <a:t>60</a:t>
                      </a:r>
                      <a:endParaRPr lang="en-SG" sz="900" dirty="0">
                        <a:solidFill>
                          <a:schemeClr val="tx1"/>
                        </a:solidFill>
                        <a:effectLst/>
                      </a:endParaRPr>
                    </a:p>
                  </a:txBody>
                  <a:tcPr marL="62971" marR="62971" marT="0" marB="0" anchor="ctr">
                    <a:solidFill>
                      <a:srgbClr val="81CFD5"/>
                    </a:solidFill>
                  </a:tcPr>
                </a:tc>
                <a:tc>
                  <a:txBody>
                    <a:bodyPr/>
                    <a:lstStyle/>
                    <a:p>
                      <a:pPr algn="ctr">
                        <a:lnSpc>
                          <a:spcPct val="115000"/>
                        </a:lnSpc>
                        <a:spcAft>
                          <a:spcPts val="0"/>
                        </a:spcAft>
                      </a:pPr>
                      <a:r>
                        <a:rPr lang="en-SG" sz="900" dirty="0">
                          <a:solidFill>
                            <a:schemeClr val="tx1"/>
                          </a:solidFill>
                          <a:effectLst/>
                        </a:rPr>
                        <a:t>15</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US" sz="900" dirty="0">
                          <a:solidFill>
                            <a:schemeClr val="tx1"/>
                          </a:solidFill>
                          <a:effectLst/>
                          <a:latin typeface="+mn-lt"/>
                          <a:ea typeface="+mn-ea"/>
                          <a:cs typeface="+mn-cs"/>
                        </a:rPr>
                        <a:t>10</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US" sz="900" dirty="0">
                          <a:solidFill>
                            <a:schemeClr val="tx1"/>
                          </a:solidFill>
                          <a:effectLst/>
                          <a:latin typeface="+mn-lt"/>
                          <a:ea typeface="+mn-ea"/>
                          <a:cs typeface="+mn-cs"/>
                        </a:rPr>
                        <a:t>15</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dirty="0">
                          <a:solidFill>
                            <a:schemeClr val="tx1"/>
                          </a:solidFill>
                          <a:effectLst/>
                        </a:rPr>
                        <a:t>15</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extLst>
                  <a:ext uri="{0D108BD9-81ED-4DB2-BD59-A6C34878D82A}">
                    <a16:rowId xmlns:a16="http://schemas.microsoft.com/office/drawing/2014/main" val="10001"/>
                  </a:ext>
                </a:extLst>
              </a:tr>
              <a:tr h="603080">
                <a:tc>
                  <a:txBody>
                    <a:bodyPr/>
                    <a:lstStyle/>
                    <a:p>
                      <a:pPr algn="ctr">
                        <a:lnSpc>
                          <a:spcPct val="115000"/>
                        </a:lnSpc>
                        <a:spcAft>
                          <a:spcPts val="0"/>
                        </a:spcAft>
                      </a:pPr>
                      <a:r>
                        <a:rPr lang="en-SG" sz="1200" b="1" dirty="0">
                          <a:solidFill>
                            <a:schemeClr val="tx1"/>
                          </a:solidFill>
                          <a:effectLst/>
                          <a:latin typeface="+mj-lt"/>
                        </a:rPr>
                        <a:t>LOCATION</a:t>
                      </a:r>
                      <a:endParaRPr lang="en-SG" sz="12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US" sz="900">
                          <a:solidFill>
                            <a:schemeClr val="tx1"/>
                          </a:solidFill>
                          <a:effectLst/>
                          <a:latin typeface="+mj-lt"/>
                          <a:ea typeface="Calibri"/>
                          <a:cs typeface="Times New Roman"/>
                        </a:rPr>
                        <a:t>Singapore</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dirty="0">
                          <a:solidFill>
                            <a:schemeClr val="tx1"/>
                          </a:solidFill>
                          <a:effectLst/>
                        </a:rPr>
                        <a:t>Kuala Lumpur</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dirty="0">
                          <a:solidFill>
                            <a:schemeClr val="tx1"/>
                          </a:solidFill>
                          <a:effectLst/>
                        </a:rPr>
                        <a:t>Makati City</a:t>
                      </a:r>
                    </a:p>
                    <a:p>
                      <a:pPr algn="ctr">
                        <a:lnSpc>
                          <a:spcPct val="115000"/>
                        </a:lnSpc>
                        <a:spcAft>
                          <a:spcPts val="0"/>
                        </a:spcAft>
                      </a:pPr>
                      <a:r>
                        <a:rPr lang="en-US" sz="900" dirty="0">
                          <a:solidFill>
                            <a:schemeClr val="tx1"/>
                          </a:solidFill>
                          <a:effectLst/>
                        </a:rPr>
                        <a:t>&amp;</a:t>
                      </a:r>
                      <a:endParaRPr lang="en-SG" sz="1000" dirty="0">
                        <a:solidFill>
                          <a:schemeClr val="tx1"/>
                        </a:solidFill>
                        <a:effectLst/>
                      </a:endParaRPr>
                    </a:p>
                    <a:p>
                      <a:pPr algn="ctr">
                        <a:lnSpc>
                          <a:spcPct val="115000"/>
                        </a:lnSpc>
                        <a:spcAft>
                          <a:spcPts val="0"/>
                        </a:spcAft>
                      </a:pPr>
                      <a:r>
                        <a:rPr lang="en-SG" sz="900" dirty="0">
                          <a:solidFill>
                            <a:schemeClr val="tx1"/>
                          </a:solidFill>
                          <a:effectLst/>
                        </a:rPr>
                        <a:t>Cebu City</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Bangkok</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Ho Chi Minh</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Jabalpur- Madhya Pradesh</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Shanghai </a:t>
                      </a:r>
                      <a:endParaRPr lang="en-SG" sz="1000">
                        <a:solidFill>
                          <a:schemeClr val="tx1"/>
                        </a:solidFill>
                        <a:effectLst/>
                      </a:endParaRPr>
                    </a:p>
                    <a:p>
                      <a:pPr algn="ctr">
                        <a:lnSpc>
                          <a:spcPct val="115000"/>
                        </a:lnSpc>
                        <a:spcAft>
                          <a:spcPts val="0"/>
                        </a:spcAft>
                      </a:pPr>
                      <a:r>
                        <a:rPr lang="en-SG" sz="900">
                          <a:solidFill>
                            <a:schemeClr val="tx1"/>
                          </a:solidFill>
                          <a:effectLst/>
                        </a:rPr>
                        <a:t> </a:t>
                      </a:r>
                      <a:endParaRPr lang="en-SG" sz="1000">
                        <a:solidFill>
                          <a:schemeClr val="tx1"/>
                        </a:solidFill>
                        <a:effectLst/>
                        <a:latin typeface="+mj-lt"/>
                        <a:ea typeface="Calibri"/>
                        <a:cs typeface="Times New Roman"/>
                      </a:endParaRPr>
                    </a:p>
                  </a:txBody>
                  <a:tcPr marL="62971" marR="62971" marT="0" marB="0" anchor="ctr">
                    <a:solidFill>
                      <a:srgbClr val="81CFD5"/>
                    </a:solidFill>
                  </a:tcPr>
                </a:tc>
                <a:extLst>
                  <a:ext uri="{0D108BD9-81ED-4DB2-BD59-A6C34878D82A}">
                    <a16:rowId xmlns:a16="http://schemas.microsoft.com/office/drawing/2014/main" val="10002"/>
                  </a:ext>
                </a:extLst>
              </a:tr>
              <a:tr h="1563460">
                <a:tc>
                  <a:txBody>
                    <a:bodyPr/>
                    <a:lstStyle/>
                    <a:p>
                      <a:pPr algn="ctr">
                        <a:lnSpc>
                          <a:spcPct val="115000"/>
                        </a:lnSpc>
                        <a:spcAft>
                          <a:spcPts val="0"/>
                        </a:spcAft>
                      </a:pPr>
                      <a:r>
                        <a:rPr lang="en-SG" sz="1200" b="1" dirty="0">
                          <a:solidFill>
                            <a:schemeClr val="tx1"/>
                          </a:solidFill>
                          <a:effectLst/>
                          <a:latin typeface="+mj-lt"/>
                        </a:rPr>
                        <a:t>COUNTRIES COVERED</a:t>
                      </a:r>
                      <a:endParaRPr lang="en-SG" sz="12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Singapore</a:t>
                      </a:r>
                      <a:endParaRPr lang="en-SG" sz="1000">
                        <a:solidFill>
                          <a:schemeClr val="tx1"/>
                        </a:solidFill>
                        <a:effectLst/>
                      </a:endParaRPr>
                    </a:p>
                    <a:p>
                      <a:pPr algn="ctr">
                        <a:lnSpc>
                          <a:spcPct val="115000"/>
                        </a:lnSpc>
                        <a:spcAft>
                          <a:spcPts val="0"/>
                        </a:spcAft>
                      </a:pPr>
                      <a:r>
                        <a:rPr lang="en-SG" sz="900">
                          <a:solidFill>
                            <a:schemeClr val="tx1"/>
                          </a:solidFill>
                          <a:effectLst/>
                        </a:rPr>
                        <a:t>Hong Kong</a:t>
                      </a:r>
                      <a:endParaRPr lang="en-SG" sz="1000">
                        <a:solidFill>
                          <a:schemeClr val="tx1"/>
                        </a:solidFill>
                        <a:effectLst/>
                      </a:endParaRPr>
                    </a:p>
                    <a:p>
                      <a:pPr algn="ctr">
                        <a:lnSpc>
                          <a:spcPct val="115000"/>
                        </a:lnSpc>
                        <a:spcAft>
                          <a:spcPts val="0"/>
                        </a:spcAft>
                      </a:pPr>
                      <a:r>
                        <a:rPr lang="en-SG" sz="900">
                          <a:solidFill>
                            <a:schemeClr val="tx1"/>
                          </a:solidFill>
                          <a:effectLst/>
                        </a:rPr>
                        <a:t>Europe (English)</a:t>
                      </a:r>
                      <a:endParaRPr lang="en-SG" sz="1000">
                        <a:solidFill>
                          <a:schemeClr val="tx1"/>
                        </a:solidFill>
                        <a:effectLst/>
                      </a:endParaRPr>
                    </a:p>
                    <a:p>
                      <a:pPr algn="ctr">
                        <a:lnSpc>
                          <a:spcPct val="115000"/>
                        </a:lnSpc>
                        <a:spcAft>
                          <a:spcPts val="0"/>
                        </a:spcAft>
                      </a:pPr>
                      <a:r>
                        <a:rPr lang="en-SG" sz="900">
                          <a:solidFill>
                            <a:schemeClr val="tx1"/>
                          </a:solidFill>
                          <a:effectLst/>
                        </a:rPr>
                        <a:t>South Korea</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Malaysia</a:t>
                      </a:r>
                      <a:endParaRPr lang="en-SG" sz="1000">
                        <a:solidFill>
                          <a:schemeClr val="tx1"/>
                        </a:solidFill>
                        <a:effectLst/>
                      </a:endParaRPr>
                    </a:p>
                    <a:p>
                      <a:pPr algn="ctr">
                        <a:lnSpc>
                          <a:spcPct val="115000"/>
                        </a:lnSpc>
                        <a:spcAft>
                          <a:spcPts val="0"/>
                        </a:spcAft>
                      </a:pPr>
                      <a:r>
                        <a:rPr lang="en-SG" sz="900">
                          <a:solidFill>
                            <a:schemeClr val="tx1"/>
                          </a:solidFill>
                          <a:effectLst/>
                        </a:rPr>
                        <a:t>Indonesia</a:t>
                      </a:r>
                      <a:endParaRPr lang="en-SG" sz="1000">
                        <a:solidFill>
                          <a:schemeClr val="tx1"/>
                        </a:solidFill>
                        <a:effectLst/>
                      </a:endParaRPr>
                    </a:p>
                    <a:p>
                      <a:pPr algn="ctr">
                        <a:lnSpc>
                          <a:spcPct val="115000"/>
                        </a:lnSpc>
                        <a:spcAft>
                          <a:spcPts val="0"/>
                        </a:spcAft>
                      </a:pPr>
                      <a:r>
                        <a:rPr lang="en-SG" sz="900">
                          <a:solidFill>
                            <a:schemeClr val="tx1"/>
                          </a:solidFill>
                          <a:effectLst/>
                        </a:rPr>
                        <a:t>Singapore</a:t>
                      </a:r>
                      <a:endParaRPr lang="en-SG" sz="1000">
                        <a:solidFill>
                          <a:schemeClr val="tx1"/>
                        </a:solidFill>
                        <a:effectLst/>
                      </a:endParaRPr>
                    </a:p>
                    <a:p>
                      <a:pPr algn="ctr">
                        <a:lnSpc>
                          <a:spcPct val="115000"/>
                        </a:lnSpc>
                        <a:spcAft>
                          <a:spcPts val="0"/>
                        </a:spcAft>
                      </a:pPr>
                      <a:r>
                        <a:rPr lang="en-SG" sz="900">
                          <a:solidFill>
                            <a:schemeClr val="tx1"/>
                          </a:solidFill>
                          <a:effectLst/>
                        </a:rPr>
                        <a:t>Hong Kong</a:t>
                      </a:r>
                      <a:endParaRPr lang="en-SG" sz="1000">
                        <a:solidFill>
                          <a:schemeClr val="tx1"/>
                        </a:solidFill>
                        <a:effectLst/>
                      </a:endParaRPr>
                    </a:p>
                    <a:p>
                      <a:pPr algn="ctr">
                        <a:lnSpc>
                          <a:spcPct val="115000"/>
                        </a:lnSpc>
                        <a:spcAft>
                          <a:spcPts val="0"/>
                        </a:spcAft>
                      </a:pPr>
                      <a:r>
                        <a:rPr lang="en-SG" sz="900">
                          <a:solidFill>
                            <a:schemeClr val="tx1"/>
                          </a:solidFill>
                          <a:effectLst/>
                        </a:rPr>
                        <a:t>India &amp; South Asian Countries</a:t>
                      </a:r>
                      <a:endParaRPr lang="en-SG" sz="1000">
                        <a:solidFill>
                          <a:schemeClr val="tx1"/>
                        </a:solidFill>
                        <a:effectLst/>
                      </a:endParaRPr>
                    </a:p>
                    <a:p>
                      <a:pPr algn="ctr">
                        <a:lnSpc>
                          <a:spcPct val="115000"/>
                        </a:lnSpc>
                        <a:spcAft>
                          <a:spcPts val="0"/>
                        </a:spcAft>
                      </a:pPr>
                      <a:r>
                        <a:rPr lang="en-SG" sz="900">
                          <a:solidFill>
                            <a:schemeClr val="tx1"/>
                          </a:solidFill>
                          <a:effectLst/>
                        </a:rPr>
                        <a:t>Europe (English)</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Philippines</a:t>
                      </a:r>
                      <a:endParaRPr lang="en-SG" sz="1000">
                        <a:solidFill>
                          <a:schemeClr val="tx1"/>
                        </a:solidFill>
                        <a:effectLst/>
                      </a:endParaRPr>
                    </a:p>
                    <a:p>
                      <a:pPr algn="ctr">
                        <a:lnSpc>
                          <a:spcPct val="115000"/>
                        </a:lnSpc>
                        <a:spcAft>
                          <a:spcPts val="0"/>
                        </a:spcAft>
                      </a:pPr>
                      <a:r>
                        <a:rPr lang="en-SG" sz="900">
                          <a:solidFill>
                            <a:schemeClr val="tx1"/>
                          </a:solidFill>
                          <a:effectLst/>
                        </a:rPr>
                        <a:t>Australia</a:t>
                      </a:r>
                      <a:endParaRPr lang="en-SG" sz="1000">
                        <a:solidFill>
                          <a:schemeClr val="tx1"/>
                        </a:solidFill>
                        <a:effectLst/>
                      </a:endParaRPr>
                    </a:p>
                    <a:p>
                      <a:pPr algn="ctr">
                        <a:lnSpc>
                          <a:spcPct val="115000"/>
                        </a:lnSpc>
                        <a:spcAft>
                          <a:spcPts val="0"/>
                        </a:spcAft>
                      </a:pPr>
                      <a:r>
                        <a:rPr lang="en-SG" sz="900">
                          <a:solidFill>
                            <a:schemeClr val="tx1"/>
                          </a:solidFill>
                          <a:effectLst/>
                        </a:rPr>
                        <a:t>New Zealand</a:t>
                      </a:r>
                      <a:endParaRPr lang="en-SG" sz="1000">
                        <a:solidFill>
                          <a:schemeClr val="tx1"/>
                        </a:solidFill>
                        <a:effectLst/>
                      </a:endParaRPr>
                    </a:p>
                    <a:p>
                      <a:pPr algn="ctr">
                        <a:lnSpc>
                          <a:spcPct val="115000"/>
                        </a:lnSpc>
                        <a:spcAft>
                          <a:spcPts val="0"/>
                        </a:spcAft>
                      </a:pPr>
                      <a:r>
                        <a:rPr lang="en-SG" sz="900">
                          <a:solidFill>
                            <a:schemeClr val="tx1"/>
                          </a:solidFill>
                          <a:effectLst/>
                        </a:rPr>
                        <a:t>Europe (English)</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Thailand</a:t>
                      </a:r>
                      <a:endParaRPr lang="en-SG" sz="1000">
                        <a:solidFill>
                          <a:schemeClr val="tx1"/>
                        </a:solidFill>
                        <a:effectLst/>
                      </a:endParaRPr>
                    </a:p>
                    <a:p>
                      <a:pPr algn="ctr">
                        <a:lnSpc>
                          <a:spcPct val="115000"/>
                        </a:lnSpc>
                        <a:spcAft>
                          <a:spcPts val="0"/>
                        </a:spcAft>
                      </a:pPr>
                      <a:r>
                        <a:rPr lang="en-SG" sz="900">
                          <a:solidFill>
                            <a:schemeClr val="tx1"/>
                          </a:solidFill>
                          <a:effectLst/>
                        </a:rPr>
                        <a:t>Cambodia</a:t>
                      </a:r>
                      <a:endParaRPr lang="en-SG" sz="1000">
                        <a:solidFill>
                          <a:schemeClr val="tx1"/>
                        </a:solidFill>
                        <a:effectLst/>
                      </a:endParaRPr>
                    </a:p>
                    <a:p>
                      <a:pPr algn="ctr">
                        <a:lnSpc>
                          <a:spcPct val="115000"/>
                        </a:lnSpc>
                        <a:spcAft>
                          <a:spcPts val="0"/>
                        </a:spcAft>
                      </a:pPr>
                      <a:r>
                        <a:rPr lang="en-SG" sz="900">
                          <a:solidFill>
                            <a:schemeClr val="tx1"/>
                          </a:solidFill>
                          <a:effectLst/>
                        </a:rPr>
                        <a:t>Laos</a:t>
                      </a:r>
                      <a:endParaRPr lang="en-SG" sz="1000">
                        <a:solidFill>
                          <a:schemeClr val="tx1"/>
                        </a:solidFill>
                        <a:effectLst/>
                      </a:endParaRPr>
                    </a:p>
                    <a:p>
                      <a:pPr algn="ctr">
                        <a:lnSpc>
                          <a:spcPct val="115000"/>
                        </a:lnSpc>
                        <a:spcAft>
                          <a:spcPts val="0"/>
                        </a:spcAft>
                      </a:pPr>
                      <a:r>
                        <a:rPr lang="en-SG" sz="900">
                          <a:solidFill>
                            <a:schemeClr val="tx1"/>
                          </a:solidFill>
                          <a:effectLst/>
                        </a:rPr>
                        <a:t>Myanmar</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Vietnam</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India &amp; South Asian Countries</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China</a:t>
                      </a:r>
                      <a:endParaRPr lang="en-SG" sz="1000">
                        <a:solidFill>
                          <a:schemeClr val="tx1"/>
                        </a:solidFill>
                        <a:effectLst/>
                      </a:endParaRPr>
                    </a:p>
                    <a:p>
                      <a:pPr algn="ctr">
                        <a:lnSpc>
                          <a:spcPct val="115000"/>
                        </a:lnSpc>
                        <a:spcAft>
                          <a:spcPts val="0"/>
                        </a:spcAft>
                      </a:pPr>
                      <a:r>
                        <a:rPr lang="en-SG" sz="900">
                          <a:solidFill>
                            <a:schemeClr val="tx1"/>
                          </a:solidFill>
                          <a:effectLst/>
                        </a:rPr>
                        <a:t>Hong Kong</a:t>
                      </a:r>
                      <a:endParaRPr lang="en-SG" sz="1000">
                        <a:solidFill>
                          <a:schemeClr val="tx1"/>
                        </a:solidFill>
                        <a:effectLst/>
                      </a:endParaRPr>
                    </a:p>
                    <a:p>
                      <a:pPr algn="ctr">
                        <a:lnSpc>
                          <a:spcPct val="115000"/>
                        </a:lnSpc>
                        <a:spcAft>
                          <a:spcPts val="0"/>
                        </a:spcAft>
                      </a:pPr>
                      <a:r>
                        <a:rPr lang="en-SG" sz="900">
                          <a:solidFill>
                            <a:schemeClr val="tx1"/>
                          </a:solidFill>
                          <a:effectLst/>
                        </a:rPr>
                        <a:t>Taiwan</a:t>
                      </a:r>
                      <a:endParaRPr lang="en-SG" sz="1000">
                        <a:solidFill>
                          <a:schemeClr val="tx1"/>
                        </a:solidFill>
                        <a:effectLst/>
                      </a:endParaRPr>
                    </a:p>
                    <a:p>
                      <a:pPr algn="ctr">
                        <a:lnSpc>
                          <a:spcPct val="115000"/>
                        </a:lnSpc>
                        <a:spcAft>
                          <a:spcPts val="0"/>
                        </a:spcAft>
                      </a:pPr>
                      <a:r>
                        <a:rPr lang="en-SG" sz="900">
                          <a:solidFill>
                            <a:schemeClr val="tx1"/>
                          </a:solidFill>
                          <a:effectLst/>
                        </a:rPr>
                        <a:t>Macau</a:t>
                      </a:r>
                      <a:endParaRPr lang="en-SG" sz="1000">
                        <a:solidFill>
                          <a:schemeClr val="tx1"/>
                        </a:solidFill>
                        <a:effectLst/>
                        <a:latin typeface="+mj-lt"/>
                        <a:ea typeface="Calibri"/>
                        <a:cs typeface="Times New Roman"/>
                      </a:endParaRPr>
                    </a:p>
                  </a:txBody>
                  <a:tcPr marL="62971" marR="62971" marT="0" marB="0" anchor="ctr">
                    <a:solidFill>
                      <a:srgbClr val="81CFD5"/>
                    </a:solidFill>
                  </a:tcPr>
                </a:tc>
                <a:extLst>
                  <a:ext uri="{0D108BD9-81ED-4DB2-BD59-A6C34878D82A}">
                    <a16:rowId xmlns:a16="http://schemas.microsoft.com/office/drawing/2014/main" val="10003"/>
                  </a:ext>
                </a:extLst>
              </a:tr>
              <a:tr h="1206159">
                <a:tc>
                  <a:txBody>
                    <a:bodyPr/>
                    <a:lstStyle/>
                    <a:p>
                      <a:pPr algn="ctr">
                        <a:lnSpc>
                          <a:spcPct val="115000"/>
                        </a:lnSpc>
                        <a:spcAft>
                          <a:spcPts val="0"/>
                        </a:spcAft>
                      </a:pPr>
                      <a:r>
                        <a:rPr lang="en-SG" sz="1200" b="1" dirty="0">
                          <a:solidFill>
                            <a:schemeClr val="tx1"/>
                          </a:solidFill>
                          <a:effectLst/>
                          <a:latin typeface="+mj-lt"/>
                        </a:rPr>
                        <a:t>LANGUAGE</a:t>
                      </a:r>
                      <a:endParaRPr lang="en-SG" sz="1200" b="1"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English, Mandarin, Cantonese</a:t>
                      </a:r>
                      <a:endParaRPr lang="en-SG" sz="1000">
                        <a:solidFill>
                          <a:schemeClr val="tx1"/>
                        </a:solidFill>
                        <a:effectLst/>
                      </a:endParaRPr>
                    </a:p>
                    <a:p>
                      <a:pPr algn="ctr">
                        <a:lnSpc>
                          <a:spcPct val="115000"/>
                        </a:lnSpc>
                        <a:spcAft>
                          <a:spcPts val="0"/>
                        </a:spcAft>
                      </a:pPr>
                      <a:r>
                        <a:rPr lang="en-SG" sz="900">
                          <a:solidFill>
                            <a:schemeClr val="tx1"/>
                          </a:solidFill>
                          <a:effectLst/>
                        </a:rPr>
                        <a:t>Korean</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dirty="0">
                          <a:solidFill>
                            <a:schemeClr val="tx1"/>
                          </a:solidFill>
                          <a:effectLst/>
                        </a:rPr>
                        <a:t>English</a:t>
                      </a:r>
                      <a:endParaRPr lang="en-SG" sz="1000" dirty="0">
                        <a:solidFill>
                          <a:schemeClr val="tx1"/>
                        </a:solidFill>
                        <a:effectLst/>
                      </a:endParaRPr>
                    </a:p>
                    <a:p>
                      <a:pPr algn="ctr">
                        <a:lnSpc>
                          <a:spcPct val="115000"/>
                        </a:lnSpc>
                        <a:spcAft>
                          <a:spcPts val="0"/>
                        </a:spcAft>
                      </a:pPr>
                      <a:r>
                        <a:rPr lang="en-SG" sz="900" dirty="0">
                          <a:solidFill>
                            <a:schemeClr val="tx1"/>
                          </a:solidFill>
                          <a:effectLst/>
                        </a:rPr>
                        <a:t>Malay</a:t>
                      </a:r>
                      <a:endParaRPr lang="en-SG" sz="1000" dirty="0">
                        <a:solidFill>
                          <a:schemeClr val="tx1"/>
                        </a:solidFill>
                        <a:effectLst/>
                      </a:endParaRPr>
                    </a:p>
                    <a:p>
                      <a:pPr algn="ctr">
                        <a:lnSpc>
                          <a:spcPct val="115000"/>
                        </a:lnSpc>
                        <a:spcAft>
                          <a:spcPts val="0"/>
                        </a:spcAft>
                      </a:pPr>
                      <a:r>
                        <a:rPr lang="en-SG" sz="900" dirty="0">
                          <a:solidFill>
                            <a:schemeClr val="tx1"/>
                          </a:solidFill>
                          <a:effectLst/>
                        </a:rPr>
                        <a:t>Chinese –Mandarin</a:t>
                      </a:r>
                      <a:endParaRPr lang="en-SG" sz="1000" dirty="0">
                        <a:solidFill>
                          <a:schemeClr val="tx1"/>
                        </a:solidFill>
                        <a:effectLst/>
                      </a:endParaRPr>
                    </a:p>
                    <a:p>
                      <a:pPr algn="ctr">
                        <a:lnSpc>
                          <a:spcPct val="115000"/>
                        </a:lnSpc>
                        <a:spcAft>
                          <a:spcPts val="0"/>
                        </a:spcAft>
                      </a:pPr>
                      <a:r>
                        <a:rPr lang="en-SG" sz="900" dirty="0">
                          <a:solidFill>
                            <a:schemeClr val="tx1"/>
                          </a:solidFill>
                          <a:effectLst/>
                        </a:rPr>
                        <a:t>Chinese –Cantonese</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Tagalog</a:t>
                      </a:r>
                      <a:endParaRPr lang="en-SG" sz="1000">
                        <a:solidFill>
                          <a:schemeClr val="tx1"/>
                        </a:solidFill>
                        <a:effectLst/>
                      </a:endParaRPr>
                    </a:p>
                    <a:p>
                      <a:pPr algn="ctr">
                        <a:lnSpc>
                          <a:spcPct val="115000"/>
                        </a:lnSpc>
                        <a:spcAft>
                          <a:spcPts val="0"/>
                        </a:spcAft>
                      </a:pPr>
                      <a:r>
                        <a:rPr lang="en-SG" sz="900">
                          <a:solidFill>
                            <a:schemeClr val="tx1"/>
                          </a:solidFill>
                          <a:effectLst/>
                        </a:rPr>
                        <a:t>English</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Thai, Khmer,</a:t>
                      </a:r>
                      <a:r>
                        <a:rPr lang="en-SG" sz="1000">
                          <a:solidFill>
                            <a:schemeClr val="tx1"/>
                          </a:solidFill>
                          <a:effectLst/>
                        </a:rPr>
                        <a:t> </a:t>
                      </a:r>
                      <a:r>
                        <a:rPr lang="en-SG" sz="900">
                          <a:solidFill>
                            <a:schemeClr val="tx1"/>
                          </a:solidFill>
                          <a:effectLst/>
                        </a:rPr>
                        <a:t>Hmong, Khmu,  Burmese</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Vietnamese</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a:solidFill>
                            <a:schemeClr val="tx1"/>
                          </a:solidFill>
                          <a:effectLst/>
                        </a:rPr>
                        <a:t>English,</a:t>
                      </a:r>
                      <a:endParaRPr lang="en-SG" sz="1000">
                        <a:solidFill>
                          <a:schemeClr val="tx1"/>
                        </a:solidFill>
                        <a:effectLst/>
                      </a:endParaRPr>
                    </a:p>
                    <a:p>
                      <a:pPr algn="ctr">
                        <a:lnSpc>
                          <a:spcPct val="115000"/>
                        </a:lnSpc>
                        <a:spcAft>
                          <a:spcPts val="0"/>
                        </a:spcAft>
                      </a:pPr>
                      <a:r>
                        <a:rPr lang="en-SG" sz="900">
                          <a:solidFill>
                            <a:schemeClr val="tx1"/>
                          </a:solidFill>
                          <a:effectLst/>
                        </a:rPr>
                        <a:t>Hindi</a:t>
                      </a:r>
                      <a:endParaRPr lang="en-SG" sz="1000">
                        <a:solidFill>
                          <a:schemeClr val="tx1"/>
                        </a:solidFill>
                        <a:effectLst/>
                      </a:endParaRPr>
                    </a:p>
                    <a:p>
                      <a:pPr algn="ctr">
                        <a:lnSpc>
                          <a:spcPct val="115000"/>
                        </a:lnSpc>
                        <a:spcAft>
                          <a:spcPts val="0"/>
                        </a:spcAft>
                      </a:pPr>
                      <a:r>
                        <a:rPr lang="en-SG" sz="900">
                          <a:solidFill>
                            <a:schemeClr val="tx1"/>
                          </a:solidFill>
                          <a:effectLst/>
                        </a:rPr>
                        <a:t>Urdu, Bengali</a:t>
                      </a:r>
                      <a:endParaRPr lang="en-SG" sz="1000">
                        <a:solidFill>
                          <a:schemeClr val="tx1"/>
                        </a:solidFill>
                        <a:effectLst/>
                      </a:endParaRPr>
                    </a:p>
                    <a:p>
                      <a:pPr algn="ctr">
                        <a:lnSpc>
                          <a:spcPct val="115000"/>
                        </a:lnSpc>
                        <a:spcAft>
                          <a:spcPts val="0"/>
                        </a:spcAft>
                      </a:pPr>
                      <a:r>
                        <a:rPr lang="en-SG" sz="900">
                          <a:solidFill>
                            <a:schemeClr val="tx1"/>
                          </a:solidFill>
                          <a:effectLst/>
                        </a:rPr>
                        <a:t>Tamil</a:t>
                      </a:r>
                      <a:endParaRPr lang="en-SG" sz="1000">
                        <a:solidFill>
                          <a:schemeClr val="tx1"/>
                        </a:solidFill>
                        <a:effectLst/>
                        <a:latin typeface="+mj-lt"/>
                        <a:ea typeface="Calibri"/>
                        <a:cs typeface="Times New Roman"/>
                      </a:endParaRPr>
                    </a:p>
                  </a:txBody>
                  <a:tcPr marL="62971" marR="62971" marT="0" marB="0" anchor="ctr">
                    <a:solidFill>
                      <a:srgbClr val="81CFD5"/>
                    </a:solidFill>
                  </a:tcPr>
                </a:tc>
                <a:tc>
                  <a:txBody>
                    <a:bodyPr/>
                    <a:lstStyle/>
                    <a:p>
                      <a:pPr algn="ctr">
                        <a:lnSpc>
                          <a:spcPct val="115000"/>
                        </a:lnSpc>
                        <a:spcAft>
                          <a:spcPts val="0"/>
                        </a:spcAft>
                      </a:pPr>
                      <a:r>
                        <a:rPr lang="en-SG" sz="900" dirty="0">
                          <a:solidFill>
                            <a:schemeClr val="tx1"/>
                          </a:solidFill>
                          <a:effectLst/>
                        </a:rPr>
                        <a:t>Chinese –Mandarin</a:t>
                      </a:r>
                      <a:endParaRPr lang="en-SG" sz="1000" dirty="0">
                        <a:solidFill>
                          <a:schemeClr val="tx1"/>
                        </a:solidFill>
                        <a:effectLst/>
                      </a:endParaRPr>
                    </a:p>
                    <a:p>
                      <a:pPr algn="ctr">
                        <a:lnSpc>
                          <a:spcPct val="115000"/>
                        </a:lnSpc>
                        <a:spcAft>
                          <a:spcPts val="0"/>
                        </a:spcAft>
                      </a:pPr>
                      <a:r>
                        <a:rPr lang="en-SG" sz="900" dirty="0">
                          <a:solidFill>
                            <a:schemeClr val="tx1"/>
                          </a:solidFill>
                          <a:effectLst/>
                        </a:rPr>
                        <a:t>Chinese –Cantonese</a:t>
                      </a:r>
                      <a:endParaRPr lang="en-SG" sz="1000" dirty="0">
                        <a:solidFill>
                          <a:schemeClr val="tx1"/>
                        </a:solidFill>
                        <a:effectLst/>
                        <a:latin typeface="+mj-lt"/>
                        <a:ea typeface="Calibri"/>
                        <a:cs typeface="Times New Roman"/>
                      </a:endParaRPr>
                    </a:p>
                  </a:txBody>
                  <a:tcPr marL="62971" marR="62971" marT="0" marB="0" anchor="ctr">
                    <a:solidFill>
                      <a:srgbClr val="81CFD5"/>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45864388"/>
      </p:ext>
    </p:extLst>
  </p:cSld>
  <p:clrMapOvr>
    <a:masterClrMapping/>
  </p:clrMapOvr>
</p:sld>
</file>

<file path=ppt/theme/theme1.xml><?xml version="1.0" encoding="utf-8"?>
<a:theme xmlns:a="http://schemas.openxmlformats.org/drawingml/2006/main" name="Biography report presentation">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Global">
      <a:majorFont>
        <a:latin typeface="Century Gothic"/>
        <a:ea typeface=""/>
        <a:cs typeface="Times New Roman"/>
      </a:majorFont>
      <a:minorFont>
        <a:latin typeface="Century Gothic"/>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SG" alt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SG" alt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Global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Global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Global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Global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Global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Global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Global 8">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3619</TotalTime>
  <Words>2312</Words>
  <Application>Microsoft Office PowerPoint</Application>
  <PresentationFormat>On-screen Show (4:3)</PresentationFormat>
  <Paragraphs>664</Paragraphs>
  <Slides>28</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28</vt:i4>
      </vt:variant>
    </vt:vector>
  </HeadingPairs>
  <TitlesOfParts>
    <vt:vector size="39" baseType="lpstr">
      <vt:lpstr>Wingdings</vt:lpstr>
      <vt:lpstr>Times New Roman</vt:lpstr>
      <vt:lpstr>MS Mincho</vt:lpstr>
      <vt:lpstr>Calibri</vt:lpstr>
      <vt:lpstr>Tahoma</vt:lpstr>
      <vt:lpstr>Century Gothic</vt:lpstr>
      <vt:lpstr>Tw Cen MT</vt:lpstr>
      <vt:lpstr>Cambria</vt:lpstr>
      <vt:lpstr>Book Antiqua</vt:lpstr>
      <vt:lpstr>Arial</vt:lpstr>
      <vt:lpstr>Biography report presentation</vt:lpstr>
      <vt:lpstr>BUSINESS INTELLIGENCE  &amp; TARGET MARKETING </vt:lpstr>
      <vt:lpstr>Who we are  About CNCDATA</vt:lpstr>
      <vt:lpstr>Our presence  Our direct offices </vt:lpstr>
      <vt:lpstr>PowerPoint Presentation</vt:lpstr>
      <vt:lpstr>Our Services end-to-end marketing Solutions</vt:lpstr>
      <vt:lpstr>B2B DATABASE Maximize Your Prospecting Efforts</vt:lpstr>
      <vt:lpstr>B2B DATABASE COUNTS Maximize Your Prospecting Efforts</vt:lpstr>
      <vt:lpstr>CALL CENTRE  Inbound &amp; Outbound </vt:lpstr>
      <vt:lpstr>CALL CENTRE CAPACITY  local call centre with local touch</vt:lpstr>
      <vt:lpstr>MARKETING AUTOMATION  Hybrid Lead Generation Process</vt:lpstr>
      <vt:lpstr>White Space  Account &amp; Contact Acquisition  </vt:lpstr>
      <vt:lpstr>Sales &amp; Marketing  Fill In THE WHITE Space </vt:lpstr>
      <vt:lpstr>Sales &amp; Marketing  Identifying White Space Opportunities</vt:lpstr>
      <vt:lpstr>COUNTS MATRIX CNCDATA B2B DATABASE COUNTS</vt:lpstr>
      <vt:lpstr>NETT NEW DATA NEW Accounts &amp; Contacts</vt:lpstr>
      <vt:lpstr>DATA CLEANSING </vt:lpstr>
      <vt:lpstr>DATA MANAGEMENT Expert Services For All Your Data Needs</vt:lpstr>
      <vt:lpstr>DATA CLEANSING  Our Capabilities</vt:lpstr>
      <vt:lpstr>SOLUTION OVERVIEW DATA MANAGEMENT LIFE CYCLE  </vt:lpstr>
      <vt:lpstr>DATA CLEANSING  data quality audit - dqa</vt:lpstr>
      <vt:lpstr>DATA CLEANSING  SAMPLES </vt:lpstr>
      <vt:lpstr>DATA CLEANSING  SAMPLES </vt:lpstr>
      <vt:lpstr>DATA CLEANSING  SAMPLES </vt:lpstr>
      <vt:lpstr>DATA CLEANSING  SAMPLES </vt:lpstr>
      <vt:lpstr>DATA CLEANSING TELE UPDATING</vt:lpstr>
      <vt:lpstr>DATA CLEANSING  Benefits of Our Solutions</vt:lpstr>
      <vt:lpstr>OUR CLIENTELE  Global Customers</vt:lpstr>
      <vt:lpstr>CONTACT US  FOR MORE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and times  of Coretta Scott King</dc:title>
  <dc:creator>Raj</dc:creator>
  <cp:lastModifiedBy>Raj Mohan</cp:lastModifiedBy>
  <cp:revision>235</cp:revision>
  <cp:lastPrinted>1601-01-01T00:00:00Z</cp:lastPrinted>
  <dcterms:created xsi:type="dcterms:W3CDTF">2015-01-19T03:37:25Z</dcterms:created>
  <dcterms:modified xsi:type="dcterms:W3CDTF">2018-03-27T04:03:00Z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TC101030671033</vt:lpwstr>
  </property>
</Properties>
</file>